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1" r:id="rId5"/>
    <p:sldId id="262" r:id="rId6"/>
    <p:sldId id="263" r:id="rId7"/>
    <p:sldId id="265" r:id="rId8"/>
    <p:sldId id="266" r:id="rId9"/>
    <p:sldId id="267" r:id="rId10"/>
    <p:sldId id="268" r:id="rId11"/>
    <p:sldId id="269" r:id="rId12"/>
    <p:sldId id="270" r:id="rId13"/>
    <p:sldId id="272"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91" d="100"/>
          <a:sy n="91" d="100"/>
        </p:scale>
        <p:origin x="1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2/23/2021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2/23/2021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wappalyzer.com/technologies/javascript-libraries/isotope/?utm_source=popup&amp;utm_medium=extension&amp;utm_campaign=wappalyzer" TargetMode="External"/><Relationship Id="rId13" Type="http://schemas.openxmlformats.org/officeDocument/2006/relationships/image" Target="../media/image2.png"/><Relationship Id="rId3" Type="http://schemas.openxmlformats.org/officeDocument/2006/relationships/hyperlink" Target="https://www.wappalyzer.com/technologies/analytics/google-analytics/?utm_source=popup&amp;utm_medium=extension&amp;utm_campaign=wappalyzer" TargetMode="External"/><Relationship Id="rId7" Type="http://schemas.openxmlformats.org/officeDocument/2006/relationships/hyperlink" Target="https://www.wappalyzer.com/technologies/tag-managers/google-tag-manager/?utm_source=popup&amp;utm_medium=extension&amp;utm_campaign=wappalyzer" TargetMode="External"/><Relationship Id="rId12" Type="http://schemas.openxmlformats.org/officeDocument/2006/relationships/hyperlink" Target="https://www.wappalyzer.com/technologies/ui-frameworks/bootstrap/?utm_source=popup&amp;utm_medium=extension&amp;utm_campaign=wappalyzer" TargetMode="External"/><Relationship Id="rId2" Type="http://schemas.openxmlformats.org/officeDocument/2006/relationships/hyperlink" Target="https://www.wappalyzer.com/technologies/widgets/facebook/?utm_source=popup&amp;utm_medium=extension&amp;utm_campaign=wappalyzer" TargetMode="External"/><Relationship Id="rId1" Type="http://schemas.openxmlformats.org/officeDocument/2006/relationships/slideLayout" Target="../slideLayouts/slideLayout2.xml"/><Relationship Id="rId6" Type="http://schemas.openxmlformats.org/officeDocument/2006/relationships/hyperlink" Target="https://www.wappalyzer.com/technologies/web-servers/apache/?utm_source=popup&amp;utm_medium=extension&amp;utm_campaign=wappalyzer" TargetMode="External"/><Relationship Id="rId11" Type="http://schemas.openxmlformats.org/officeDocument/2006/relationships/hyperlink" Target="https://www.wappalyzer.com/technologies/ui-frameworks/animate-css/?utm_source=popup&amp;utm_medium=extension&amp;utm_campaign=wappalyzer" TargetMode="External"/><Relationship Id="rId5" Type="http://schemas.openxmlformats.org/officeDocument/2006/relationships/hyperlink" Target="https://www.wappalyzer.com/technologies/miscellaneous/swiper-slider/?utm_source=popup&amp;utm_medium=extension&amp;utm_campaign=wappalyzer" TargetMode="External"/><Relationship Id="rId10" Type="http://schemas.openxmlformats.org/officeDocument/2006/relationships/hyperlink" Target="https://www.wappalyzer.com/technologies/javascript-libraries/modernizr/?utm_source=popup&amp;utm_medium=extension&amp;utm_campaign=wappalyzer" TargetMode="External"/><Relationship Id="rId4" Type="http://schemas.openxmlformats.org/officeDocument/2006/relationships/hyperlink" Target="https://www.wappalyzer.com/technologies/font-scripts/font-awesome/?utm_source=popup&amp;utm_medium=extension&amp;utm_campaign=wappalyzer" TargetMode="External"/><Relationship Id="rId9" Type="http://schemas.openxmlformats.org/officeDocument/2006/relationships/hyperlink" Target="https://www.wappalyzer.com/technologies/javascript-libraries/jquery/?utm_source=popup&amp;utm_medium=extension&amp;utm_campaign=wappalyze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Information gathering tools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92500"/>
          </a:bodyPr>
          <a:lstStyle/>
          <a:p>
            <a:r>
              <a:rPr lang="en-US" dirty="0">
                <a:solidFill>
                  <a:schemeClr val="tx1">
                    <a:lumMod val="85000"/>
                    <a:lumOff val="15000"/>
                  </a:schemeClr>
                </a:solidFill>
              </a:rPr>
              <a:t>Domain name : </a:t>
            </a:r>
            <a:r>
              <a:rPr lang="en-US" sz="2200" dirty="0">
                <a:solidFill>
                  <a:schemeClr val="tx1">
                    <a:lumMod val="85000"/>
                    <a:lumOff val="15000"/>
                  </a:schemeClr>
                </a:solidFill>
              </a:rPr>
              <a:t>https://www.thepresidiumschool.com/</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EB7AE9-EF68-4E8E-8827-020D627EEB1D}"/>
              </a:ext>
            </a:extLst>
          </p:cNvPr>
          <p:cNvSpPr/>
          <p:nvPr/>
        </p:nvSpPr>
        <p:spPr>
          <a:xfrm>
            <a:off x="5289753" y="5457089"/>
            <a:ext cx="2227918" cy="584775"/>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Made by: Yukti Agarwal </a:t>
            </a:r>
          </a:p>
          <a:p>
            <a:pPr algn="ctr"/>
            <a:r>
              <a:rPr lang="en-US" sz="1600" b="0" cap="none" spc="0" dirty="0">
                <a:ln w="0"/>
                <a:solidFill>
                  <a:schemeClr val="tx1"/>
                </a:solidFill>
                <a:effectLst>
                  <a:outerShdw blurRad="38100" dist="19050" dir="2700000" algn="tl" rotWithShape="0">
                    <a:schemeClr val="dk1">
                      <a:alpha val="40000"/>
                    </a:schemeClr>
                  </a:outerShdw>
                </a:effectLst>
              </a:rPr>
              <a:t>Ro</a:t>
            </a:r>
            <a:r>
              <a:rPr lang="en-US" sz="1600" dirty="0">
                <a:ln w="0"/>
                <a:effectLst>
                  <a:outerShdw blurRad="38100" dist="19050" dir="2700000" algn="tl" rotWithShape="0">
                    <a:schemeClr val="dk1">
                      <a:alpha val="40000"/>
                    </a:schemeClr>
                  </a:outerShdw>
                </a:effectLst>
              </a:rPr>
              <a:t>ll no.: 19csu366       </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B328-1EF8-4657-B9E9-FB8C17DCC4A1}"/>
              </a:ext>
            </a:extLst>
          </p:cNvPr>
          <p:cNvSpPr>
            <a:spLocks noGrp="1"/>
          </p:cNvSpPr>
          <p:nvPr>
            <p:ph type="title"/>
          </p:nvPr>
        </p:nvSpPr>
        <p:spPr/>
        <p:txBody>
          <a:bodyPr/>
          <a:lstStyle/>
          <a:p>
            <a:r>
              <a:rPr lang="en-US" dirty="0" err="1"/>
              <a:t>Maltego</a:t>
            </a:r>
            <a:endParaRPr lang="en-IN" dirty="0"/>
          </a:p>
        </p:txBody>
      </p:sp>
      <p:pic>
        <p:nvPicPr>
          <p:cNvPr id="13" name="Content Placeholder 12">
            <a:extLst>
              <a:ext uri="{FF2B5EF4-FFF2-40B4-BE49-F238E27FC236}">
                <a16:creationId xmlns:a16="http://schemas.microsoft.com/office/drawing/2014/main" id="{9444F438-0228-416B-A628-199F7C133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560" y="2108200"/>
            <a:ext cx="11277600" cy="4323080"/>
          </a:xfrm>
        </p:spPr>
      </p:pic>
      <p:sp>
        <p:nvSpPr>
          <p:cNvPr id="14" name="TextBox 13">
            <a:extLst>
              <a:ext uri="{FF2B5EF4-FFF2-40B4-BE49-F238E27FC236}">
                <a16:creationId xmlns:a16="http://schemas.microsoft.com/office/drawing/2014/main" id="{B31C8872-9CAA-4B38-984A-7ED88D205EA9}"/>
              </a:ext>
            </a:extLst>
          </p:cNvPr>
          <p:cNvSpPr txBox="1"/>
          <p:nvPr/>
        </p:nvSpPr>
        <p:spPr>
          <a:xfrm>
            <a:off x="1097280" y="2252133"/>
            <a:ext cx="5080000" cy="369332"/>
          </a:xfrm>
          <a:prstGeom prst="rect">
            <a:avLst/>
          </a:prstGeom>
          <a:noFill/>
        </p:spPr>
        <p:txBody>
          <a:bodyPr wrap="square" rtlCol="0">
            <a:spAutoFit/>
          </a:bodyPr>
          <a:lstStyle/>
          <a:p>
            <a:r>
              <a:rPr lang="en-US" dirty="0"/>
              <a:t>This tool has many functions. For example:  </a:t>
            </a:r>
            <a:endParaRPr lang="en-IN" dirty="0"/>
          </a:p>
        </p:txBody>
      </p:sp>
    </p:spTree>
    <p:extLst>
      <p:ext uri="{BB962C8B-B14F-4D97-AF65-F5344CB8AC3E}">
        <p14:creationId xmlns:p14="http://schemas.microsoft.com/office/powerpoint/2010/main" val="154200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E210-2213-4F01-AFA6-52798D9D25F5}"/>
              </a:ext>
            </a:extLst>
          </p:cNvPr>
          <p:cNvSpPr>
            <a:spLocks noGrp="1"/>
          </p:cNvSpPr>
          <p:nvPr>
            <p:ph type="title"/>
          </p:nvPr>
        </p:nvSpPr>
        <p:spPr/>
        <p:txBody>
          <a:bodyPr/>
          <a:lstStyle/>
          <a:p>
            <a:r>
              <a:rPr lang="en-US" dirty="0"/>
              <a:t>Harvester</a:t>
            </a:r>
            <a:endParaRPr lang="en-IN" dirty="0"/>
          </a:p>
        </p:txBody>
      </p:sp>
      <p:sp>
        <p:nvSpPr>
          <p:cNvPr id="3" name="Content Placeholder 2">
            <a:extLst>
              <a:ext uri="{FF2B5EF4-FFF2-40B4-BE49-F238E27FC236}">
                <a16:creationId xmlns:a16="http://schemas.microsoft.com/office/drawing/2014/main" id="{59AFBE0D-DCD6-4A24-8E20-96C99E0BB314}"/>
              </a:ext>
            </a:extLst>
          </p:cNvPr>
          <p:cNvSpPr>
            <a:spLocks noGrp="1"/>
          </p:cNvSpPr>
          <p:nvPr>
            <p:ph idx="1"/>
          </p:nvPr>
        </p:nvSpPr>
        <p:spPr>
          <a:xfrm>
            <a:off x="406400" y="2108201"/>
            <a:ext cx="11054080" cy="4463196"/>
          </a:xfrm>
        </p:spPr>
        <p:txBody>
          <a:bodyPr>
            <a:normAutofit fontScale="92500" lnSpcReduction="20000"/>
          </a:bodyPr>
          <a:lstStyle/>
          <a:p>
            <a:r>
              <a:rPr lang="en-US" dirty="0" err="1"/>
              <a:t>theharvester</a:t>
            </a:r>
            <a:r>
              <a:rPr lang="en-US" dirty="0"/>
              <a:t> – A tool for gathering e-mail accounts and subdomain names from public sources</a:t>
            </a:r>
          </a:p>
          <a:p>
            <a:r>
              <a:rPr lang="en-US" dirty="0" err="1"/>
              <a:t>theHarvester</a:t>
            </a:r>
            <a:r>
              <a:rPr lang="en-US" dirty="0"/>
              <a:t> -d presidium.com -l 100 -b google</a:t>
            </a:r>
            <a:r>
              <a:rPr lang="en-IN" dirty="0"/>
              <a:t> is one of the command that can be used.</a:t>
            </a:r>
          </a:p>
          <a:p>
            <a:r>
              <a:rPr lang="en-US" b="0" i="0" dirty="0">
                <a:solidFill>
                  <a:srgbClr val="000000"/>
                </a:solidFill>
                <a:effectLst/>
                <a:latin typeface="Monaco"/>
              </a:rPr>
              <a:t>       -d: Domain to search or company name</a:t>
            </a:r>
            <a:br>
              <a:rPr lang="en-US" dirty="0"/>
            </a:br>
            <a:r>
              <a:rPr lang="en-US" b="0" i="0" dirty="0">
                <a:solidFill>
                  <a:srgbClr val="000000"/>
                </a:solidFill>
                <a:effectLst/>
                <a:latin typeface="Monaco"/>
              </a:rPr>
              <a:t>       -b: data source: </a:t>
            </a:r>
            <a:r>
              <a:rPr lang="en-US" b="0" i="0" dirty="0" err="1">
                <a:solidFill>
                  <a:srgbClr val="000000"/>
                </a:solidFill>
                <a:effectLst/>
                <a:latin typeface="Monaco"/>
              </a:rPr>
              <a:t>baidu</a:t>
            </a:r>
            <a:r>
              <a:rPr lang="en-US" b="0" i="0" dirty="0">
                <a:solidFill>
                  <a:srgbClr val="000000"/>
                </a:solidFill>
                <a:effectLst/>
                <a:latin typeface="Monaco"/>
              </a:rPr>
              <a:t>, </a:t>
            </a:r>
            <a:r>
              <a:rPr lang="en-US" b="0" i="0" dirty="0" err="1">
                <a:solidFill>
                  <a:srgbClr val="000000"/>
                </a:solidFill>
                <a:effectLst/>
                <a:latin typeface="Monaco"/>
              </a:rPr>
              <a:t>bing</a:t>
            </a:r>
            <a:r>
              <a:rPr lang="en-US" b="0" i="0" dirty="0">
                <a:solidFill>
                  <a:srgbClr val="000000"/>
                </a:solidFill>
                <a:effectLst/>
                <a:latin typeface="Monaco"/>
              </a:rPr>
              <a:t>, </a:t>
            </a:r>
            <a:r>
              <a:rPr lang="en-US" b="0" i="0" dirty="0" err="1">
                <a:solidFill>
                  <a:srgbClr val="000000"/>
                </a:solidFill>
                <a:effectLst/>
                <a:latin typeface="Monaco"/>
              </a:rPr>
              <a:t>bingapi</a:t>
            </a:r>
            <a:r>
              <a:rPr lang="en-US" b="0" i="0" dirty="0">
                <a:solidFill>
                  <a:srgbClr val="000000"/>
                </a:solidFill>
                <a:effectLst/>
                <a:latin typeface="Monaco"/>
              </a:rPr>
              <a:t>, dogpile, google, </a:t>
            </a:r>
            <a:r>
              <a:rPr lang="en-US" b="0" i="0" dirty="0" err="1">
                <a:solidFill>
                  <a:srgbClr val="000000"/>
                </a:solidFill>
                <a:effectLst/>
                <a:latin typeface="Monaco"/>
              </a:rPr>
              <a:t>googleCSE</a:t>
            </a:r>
            <a:r>
              <a:rPr lang="en-US" b="0" i="0" dirty="0">
                <a:solidFill>
                  <a:srgbClr val="000000"/>
                </a:solidFill>
                <a:effectLst/>
                <a:latin typeface="Monaco"/>
              </a:rPr>
              <a:t>, </a:t>
            </a:r>
            <a:r>
              <a:rPr lang="en-US" b="0" i="0" dirty="0" err="1">
                <a:solidFill>
                  <a:srgbClr val="000000"/>
                </a:solidFill>
                <a:effectLst/>
                <a:latin typeface="Monaco"/>
              </a:rPr>
              <a:t>googleplus</a:t>
            </a:r>
            <a:r>
              <a:rPr lang="en-US" b="0" i="0" dirty="0">
                <a:solidFill>
                  <a:srgbClr val="000000"/>
                </a:solidFill>
                <a:effectLst/>
                <a:latin typeface="Monaco"/>
              </a:rPr>
              <a:t>, google-profiles, </a:t>
            </a:r>
            <a:r>
              <a:rPr lang="en-US" b="0" i="0" dirty="0" err="1">
                <a:solidFill>
                  <a:srgbClr val="000000"/>
                </a:solidFill>
                <a:effectLst/>
                <a:latin typeface="Monaco"/>
              </a:rPr>
              <a:t>linkedin</a:t>
            </a:r>
            <a:r>
              <a:rPr lang="en-US" b="0" i="0" dirty="0">
                <a:solidFill>
                  <a:srgbClr val="000000"/>
                </a:solidFill>
                <a:effectLst/>
                <a:latin typeface="Monaco"/>
              </a:rPr>
              <a:t>, </a:t>
            </a:r>
            <a:r>
              <a:rPr lang="en-US" b="0" i="0" dirty="0" err="1">
                <a:solidFill>
                  <a:srgbClr val="000000"/>
                </a:solidFill>
                <a:effectLst/>
                <a:latin typeface="Monaco"/>
              </a:rPr>
              <a:t>pgp</a:t>
            </a:r>
            <a:r>
              <a:rPr lang="en-US" b="0" i="0" dirty="0">
                <a:solidFill>
                  <a:srgbClr val="000000"/>
                </a:solidFill>
                <a:effectLst/>
                <a:latin typeface="Monaco"/>
              </a:rPr>
              <a:t>, twitter, </a:t>
            </a:r>
            <a:r>
              <a:rPr lang="en-US" b="0" i="0" dirty="0" err="1">
                <a:solidFill>
                  <a:srgbClr val="000000"/>
                </a:solidFill>
                <a:effectLst/>
                <a:latin typeface="Monaco"/>
              </a:rPr>
              <a:t>vhost,virustotal</a:t>
            </a:r>
            <a:r>
              <a:rPr lang="en-US" b="0" i="0" dirty="0">
                <a:solidFill>
                  <a:srgbClr val="000000"/>
                </a:solidFill>
                <a:effectLst/>
                <a:latin typeface="Monaco"/>
              </a:rPr>
              <a:t>, </a:t>
            </a:r>
            <a:r>
              <a:rPr lang="en-US" b="0" i="0" dirty="0" err="1">
                <a:solidFill>
                  <a:srgbClr val="000000"/>
                </a:solidFill>
                <a:effectLst/>
                <a:latin typeface="Monaco"/>
              </a:rPr>
              <a:t>threatcrowd</a:t>
            </a:r>
            <a:r>
              <a:rPr lang="en-US" b="0" i="0" dirty="0">
                <a:solidFill>
                  <a:srgbClr val="000000"/>
                </a:solidFill>
                <a:effectLst/>
                <a:latin typeface="Monaco"/>
              </a:rPr>
              <a:t>, </a:t>
            </a:r>
            <a:r>
              <a:rPr lang="en-US" b="0" i="0" dirty="0" err="1">
                <a:solidFill>
                  <a:srgbClr val="000000"/>
                </a:solidFill>
                <a:effectLst/>
                <a:latin typeface="Monaco"/>
              </a:rPr>
              <a:t>crtsh</a:t>
            </a:r>
            <a:r>
              <a:rPr lang="en-US" b="0" i="0" dirty="0">
                <a:solidFill>
                  <a:srgbClr val="000000"/>
                </a:solidFill>
                <a:effectLst/>
                <a:latin typeface="Monaco"/>
              </a:rPr>
              <a:t>, </a:t>
            </a:r>
            <a:r>
              <a:rPr lang="en-US" b="0" i="0" dirty="0" err="1">
                <a:solidFill>
                  <a:srgbClr val="000000"/>
                </a:solidFill>
                <a:effectLst/>
                <a:latin typeface="Monaco"/>
              </a:rPr>
              <a:t>netcraft</a:t>
            </a:r>
            <a:r>
              <a:rPr lang="en-US" b="0" i="0" dirty="0">
                <a:solidFill>
                  <a:srgbClr val="000000"/>
                </a:solidFill>
                <a:effectLst/>
                <a:latin typeface="Monaco"/>
              </a:rPr>
              <a:t>, yahoo, all</a:t>
            </a:r>
            <a:br>
              <a:rPr lang="en-US" dirty="0"/>
            </a:br>
            <a:r>
              <a:rPr lang="en-US" b="0" i="0" dirty="0">
                <a:solidFill>
                  <a:srgbClr val="000000"/>
                </a:solidFill>
                <a:effectLst/>
                <a:latin typeface="Monaco"/>
              </a:rPr>
              <a:t>       -s: start in result number X (default: 0) </a:t>
            </a:r>
            <a:br>
              <a:rPr lang="en-US" dirty="0"/>
            </a:br>
            <a:r>
              <a:rPr lang="en-US" b="0" i="0" dirty="0">
                <a:solidFill>
                  <a:srgbClr val="000000"/>
                </a:solidFill>
                <a:effectLst/>
                <a:latin typeface="Monaco"/>
              </a:rPr>
              <a:t>       -v: verify host name via </a:t>
            </a:r>
            <a:r>
              <a:rPr lang="en-US" b="0" i="0" dirty="0" err="1">
                <a:solidFill>
                  <a:srgbClr val="000000"/>
                </a:solidFill>
                <a:effectLst/>
                <a:latin typeface="Monaco"/>
              </a:rPr>
              <a:t>dns</a:t>
            </a:r>
            <a:r>
              <a:rPr lang="en-US" b="0" i="0" dirty="0">
                <a:solidFill>
                  <a:srgbClr val="000000"/>
                </a:solidFill>
                <a:effectLst/>
                <a:latin typeface="Monaco"/>
              </a:rPr>
              <a:t> resolution and search for virtual hosts</a:t>
            </a:r>
            <a:br>
              <a:rPr lang="en-US" dirty="0"/>
            </a:br>
            <a:r>
              <a:rPr lang="en-US" b="0" i="0" dirty="0">
                <a:solidFill>
                  <a:srgbClr val="000000"/>
                </a:solidFill>
                <a:effectLst/>
                <a:latin typeface="Monaco"/>
              </a:rPr>
              <a:t>       -f: save the results into an HTML and XML file (both)</a:t>
            </a:r>
            <a:br>
              <a:rPr lang="en-US" dirty="0"/>
            </a:br>
            <a:r>
              <a:rPr lang="en-US" b="0" i="0" dirty="0">
                <a:solidFill>
                  <a:srgbClr val="000000"/>
                </a:solidFill>
                <a:effectLst/>
                <a:latin typeface="Monaco"/>
              </a:rPr>
              <a:t>       -n: perform a DNS reverse query on all ranges discovered</a:t>
            </a:r>
            <a:br>
              <a:rPr lang="en-US" dirty="0"/>
            </a:br>
            <a:r>
              <a:rPr lang="en-US" b="0" i="0" dirty="0">
                <a:solidFill>
                  <a:srgbClr val="000000"/>
                </a:solidFill>
                <a:effectLst/>
                <a:latin typeface="Monaco"/>
              </a:rPr>
              <a:t>       -c: perform a DNS brute force for the domain name</a:t>
            </a:r>
            <a:br>
              <a:rPr lang="en-US" dirty="0"/>
            </a:br>
            <a:r>
              <a:rPr lang="en-US" b="0" i="0" dirty="0">
                <a:solidFill>
                  <a:srgbClr val="000000"/>
                </a:solidFill>
                <a:effectLst/>
                <a:latin typeface="Monaco"/>
              </a:rPr>
              <a:t>       -t: perform a DNS TLD expansion discovery</a:t>
            </a:r>
            <a:br>
              <a:rPr lang="en-US" dirty="0"/>
            </a:br>
            <a:r>
              <a:rPr lang="en-US" b="0" i="0" dirty="0">
                <a:solidFill>
                  <a:srgbClr val="000000"/>
                </a:solidFill>
                <a:effectLst/>
                <a:latin typeface="Monaco"/>
              </a:rPr>
              <a:t>       -e: use this DNS server</a:t>
            </a:r>
            <a:br>
              <a:rPr lang="en-US" dirty="0"/>
            </a:br>
            <a:r>
              <a:rPr lang="en-US" b="0" i="0" dirty="0">
                <a:solidFill>
                  <a:srgbClr val="000000"/>
                </a:solidFill>
                <a:effectLst/>
                <a:latin typeface="Monaco"/>
              </a:rPr>
              <a:t>       -p: port scan the detected hosts and check for Takeovers (80,443,22,21,8080)</a:t>
            </a:r>
            <a:br>
              <a:rPr lang="en-US" dirty="0"/>
            </a:br>
            <a:r>
              <a:rPr lang="en-US" b="0" i="0" dirty="0">
                <a:solidFill>
                  <a:srgbClr val="000000"/>
                </a:solidFill>
                <a:effectLst/>
                <a:latin typeface="Monaco"/>
              </a:rPr>
              <a:t>       -l: limit the number of results to work with(</a:t>
            </a:r>
            <a:r>
              <a:rPr lang="en-US" b="0" i="0" dirty="0" err="1">
                <a:solidFill>
                  <a:srgbClr val="000000"/>
                </a:solidFill>
                <a:effectLst/>
                <a:latin typeface="Monaco"/>
              </a:rPr>
              <a:t>bing</a:t>
            </a:r>
            <a:r>
              <a:rPr lang="en-US" b="0" i="0" dirty="0">
                <a:solidFill>
                  <a:srgbClr val="000000"/>
                </a:solidFill>
                <a:effectLst/>
                <a:latin typeface="Monaco"/>
              </a:rPr>
              <a:t> goes from 50 to 50 results,</a:t>
            </a:r>
            <a:br>
              <a:rPr lang="en-US" dirty="0"/>
            </a:br>
            <a:r>
              <a:rPr lang="en-US" b="0" i="0" dirty="0">
                <a:solidFill>
                  <a:srgbClr val="000000"/>
                </a:solidFill>
                <a:effectLst/>
                <a:latin typeface="Monaco"/>
              </a:rPr>
              <a:t>            google 100 to 100, and </a:t>
            </a:r>
            <a:r>
              <a:rPr lang="en-US" b="0" i="0" dirty="0" err="1">
                <a:solidFill>
                  <a:srgbClr val="000000"/>
                </a:solidFill>
                <a:effectLst/>
                <a:latin typeface="Monaco"/>
              </a:rPr>
              <a:t>pgp</a:t>
            </a:r>
            <a:r>
              <a:rPr lang="en-US" b="0" i="0" dirty="0">
                <a:solidFill>
                  <a:srgbClr val="000000"/>
                </a:solidFill>
                <a:effectLst/>
                <a:latin typeface="Monaco"/>
              </a:rPr>
              <a:t> doesn't use this option)</a:t>
            </a:r>
            <a:br>
              <a:rPr lang="en-US" dirty="0"/>
            </a:br>
            <a:r>
              <a:rPr lang="en-US" b="0" i="0" dirty="0">
                <a:solidFill>
                  <a:srgbClr val="000000"/>
                </a:solidFill>
                <a:effectLst/>
                <a:latin typeface="Monaco"/>
              </a:rPr>
              <a:t>       -h: use SHODAN database to query discovered hosts</a:t>
            </a:r>
            <a:endParaRPr lang="en-US" dirty="0"/>
          </a:p>
        </p:txBody>
      </p:sp>
    </p:spTree>
    <p:extLst>
      <p:ext uri="{BB962C8B-B14F-4D97-AF65-F5344CB8AC3E}">
        <p14:creationId xmlns:p14="http://schemas.microsoft.com/office/powerpoint/2010/main" val="90987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41B7-CAAB-48ED-AF12-690DC32216BE}"/>
              </a:ext>
            </a:extLst>
          </p:cNvPr>
          <p:cNvSpPr>
            <a:spLocks noGrp="1"/>
          </p:cNvSpPr>
          <p:nvPr>
            <p:ph type="title"/>
          </p:nvPr>
        </p:nvSpPr>
        <p:spPr/>
        <p:txBody>
          <a:bodyPr/>
          <a:lstStyle/>
          <a:p>
            <a:r>
              <a:rPr lang="en-US" dirty="0" err="1"/>
              <a:t>nslookup</a:t>
            </a:r>
            <a:endParaRPr lang="en-IN" dirty="0"/>
          </a:p>
        </p:txBody>
      </p:sp>
      <p:pic>
        <p:nvPicPr>
          <p:cNvPr id="5" name="Content Placeholder 4">
            <a:extLst>
              <a:ext uri="{FF2B5EF4-FFF2-40B4-BE49-F238E27FC236}">
                <a16:creationId xmlns:a16="http://schemas.microsoft.com/office/drawing/2014/main" id="{718770AF-1289-4583-B0CB-378D30F91E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67230"/>
            <a:ext cx="5303572" cy="2101415"/>
          </a:xfrm>
        </p:spPr>
      </p:pic>
      <p:sp>
        <p:nvSpPr>
          <p:cNvPr id="6" name="TextBox 5">
            <a:extLst>
              <a:ext uri="{FF2B5EF4-FFF2-40B4-BE49-F238E27FC236}">
                <a16:creationId xmlns:a16="http://schemas.microsoft.com/office/drawing/2014/main" id="{8F08C7CC-72B2-42E0-AD0C-C9EA4F9FD4F4}"/>
              </a:ext>
            </a:extLst>
          </p:cNvPr>
          <p:cNvSpPr txBox="1"/>
          <p:nvPr/>
        </p:nvSpPr>
        <p:spPr>
          <a:xfrm>
            <a:off x="6400852" y="2133600"/>
            <a:ext cx="4500828" cy="1754326"/>
          </a:xfrm>
          <a:prstGeom prst="rect">
            <a:avLst/>
          </a:prstGeom>
          <a:noFill/>
        </p:spPr>
        <p:txBody>
          <a:bodyPr wrap="square" rtlCol="0">
            <a:spAutoFit/>
          </a:bodyPr>
          <a:lstStyle/>
          <a:p>
            <a:r>
              <a:rPr lang="en-US" dirty="0" err="1"/>
              <a:t>nslookup</a:t>
            </a:r>
            <a:r>
              <a:rPr lang="en-US" dirty="0"/>
              <a:t> is a network administration command-line tool for querying the Domain Name System to obtain domain name or IP address mapping, or other DNS records.</a:t>
            </a:r>
          </a:p>
          <a:p>
            <a:r>
              <a:rPr lang="en-US" dirty="0"/>
              <a:t>It can help in finding the mail exchanger, name servers or </a:t>
            </a:r>
            <a:r>
              <a:rPr lang="en-US" dirty="0" err="1"/>
              <a:t>soa</a:t>
            </a:r>
            <a:r>
              <a:rPr lang="en-US" dirty="0"/>
              <a:t>(state of authority)</a:t>
            </a:r>
            <a:endParaRPr lang="en-IN" dirty="0"/>
          </a:p>
        </p:txBody>
      </p:sp>
    </p:spTree>
    <p:extLst>
      <p:ext uri="{BB962C8B-B14F-4D97-AF65-F5344CB8AC3E}">
        <p14:creationId xmlns:p14="http://schemas.microsoft.com/office/powerpoint/2010/main" val="213475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D3055-D927-46C0-AC1B-3F777C92B445}"/>
              </a:ext>
            </a:extLst>
          </p:cNvPr>
          <p:cNvSpPr>
            <a:spLocks noGrp="1"/>
          </p:cNvSpPr>
          <p:nvPr>
            <p:ph type="title"/>
          </p:nvPr>
        </p:nvSpPr>
        <p:spPr/>
        <p:txBody>
          <a:bodyPr/>
          <a:lstStyle/>
          <a:p>
            <a:r>
              <a:rPr lang="en-US" dirty="0"/>
              <a:t>dig</a:t>
            </a:r>
            <a:endParaRPr lang="en-IN" dirty="0"/>
          </a:p>
        </p:txBody>
      </p:sp>
      <p:sp>
        <p:nvSpPr>
          <p:cNvPr id="3" name="Content Placeholder 2">
            <a:extLst>
              <a:ext uri="{FF2B5EF4-FFF2-40B4-BE49-F238E27FC236}">
                <a16:creationId xmlns:a16="http://schemas.microsoft.com/office/drawing/2014/main" id="{8E38958D-286B-4258-9635-12891BE1B0E7}"/>
              </a:ext>
            </a:extLst>
          </p:cNvPr>
          <p:cNvSpPr>
            <a:spLocks noGrp="1"/>
          </p:cNvSpPr>
          <p:nvPr>
            <p:ph idx="1"/>
          </p:nvPr>
        </p:nvSpPr>
        <p:spPr/>
        <p:txBody>
          <a:bodyPr>
            <a:normAutofit fontScale="85000" lnSpcReduction="20000"/>
          </a:bodyPr>
          <a:lstStyle/>
          <a:p>
            <a:endParaRPr lang="en-US" dirty="0"/>
          </a:p>
          <a:p>
            <a:r>
              <a:rPr lang="en-US" dirty="0"/>
              <a:t>Introduction</a:t>
            </a:r>
          </a:p>
          <a:p>
            <a:r>
              <a:rPr lang="en-US" dirty="0"/>
              <a:t>The dig command in Linux is used to gather DNS information. It stands for Domain Information Groper, and it collects data about Domain Name Servers. The dig command is helpful for diagnosing DNS problems, but is also used to display DNS information.</a:t>
            </a:r>
          </a:p>
          <a:p>
            <a:r>
              <a:rPr lang="en-US" dirty="0"/>
              <a:t>Dig syntax: </a:t>
            </a:r>
          </a:p>
          <a:p>
            <a:r>
              <a:rPr lang="en-US" dirty="0"/>
              <a:t>dig [server] [name] [type]</a:t>
            </a:r>
          </a:p>
          <a:p>
            <a:r>
              <a:rPr lang="en-US" dirty="0"/>
              <a:t>[server] – The hostname or IP address the query is directed to</a:t>
            </a:r>
          </a:p>
          <a:p>
            <a:r>
              <a:rPr lang="en-US" dirty="0"/>
              <a:t>[name] – The DNS (Domain Name Server) of the server to query</a:t>
            </a:r>
          </a:p>
          <a:p>
            <a:r>
              <a:rPr lang="en-US" dirty="0"/>
              <a:t>[type] – The type of DNS record to retrieve. By default (or if left blank),</a:t>
            </a:r>
            <a:endParaRPr lang="en-IN" dirty="0"/>
          </a:p>
          <a:p>
            <a:endParaRPr lang="en-IN" dirty="0"/>
          </a:p>
        </p:txBody>
      </p:sp>
      <p:pic>
        <p:nvPicPr>
          <p:cNvPr id="4" name="Picture 3">
            <a:extLst>
              <a:ext uri="{FF2B5EF4-FFF2-40B4-BE49-F238E27FC236}">
                <a16:creationId xmlns:a16="http://schemas.microsoft.com/office/drawing/2014/main" id="{5D888CB7-1EEB-476F-AB0C-83EAAFFB706C}"/>
              </a:ext>
            </a:extLst>
          </p:cNvPr>
          <p:cNvPicPr/>
          <p:nvPr/>
        </p:nvPicPr>
        <p:blipFill rotWithShape="1">
          <a:blip r:embed="rId2" cstate="print">
            <a:extLst>
              <a:ext uri="{28A0092B-C50C-407E-A947-70E740481C1C}">
                <a14:useLocalDpi xmlns:a14="http://schemas.microsoft.com/office/drawing/2010/main" val="0"/>
              </a:ext>
            </a:extLst>
          </a:blip>
          <a:srcRect t="15844" r="62409" b="45953"/>
          <a:stretch/>
        </p:blipFill>
        <p:spPr bwMode="auto">
          <a:xfrm>
            <a:off x="7121525" y="3429000"/>
            <a:ext cx="4653915" cy="2440092"/>
          </a:xfrm>
          <a:prstGeom prst="rect">
            <a:avLst/>
          </a:prstGeom>
          <a:noFill/>
          <a:ln>
            <a:noFill/>
          </a:ln>
        </p:spPr>
      </p:pic>
    </p:spTree>
    <p:extLst>
      <p:ext uri="{BB962C8B-B14F-4D97-AF65-F5344CB8AC3E}">
        <p14:creationId xmlns:p14="http://schemas.microsoft.com/office/powerpoint/2010/main" val="4041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9024-4272-4371-8D0E-EFB8EF505AC4}"/>
              </a:ext>
            </a:extLst>
          </p:cNvPr>
          <p:cNvSpPr>
            <a:spLocks noGrp="1"/>
          </p:cNvSpPr>
          <p:nvPr>
            <p:ph type="title"/>
          </p:nvPr>
        </p:nvSpPr>
        <p:spPr/>
        <p:txBody>
          <a:bodyPr/>
          <a:lstStyle/>
          <a:p>
            <a:r>
              <a:rPr lang="en-US" dirty="0"/>
              <a:t>Netstat</a:t>
            </a:r>
            <a:endParaRPr lang="en-IN" dirty="0"/>
          </a:p>
        </p:txBody>
      </p:sp>
      <p:sp>
        <p:nvSpPr>
          <p:cNvPr id="3" name="Content Placeholder 2">
            <a:extLst>
              <a:ext uri="{FF2B5EF4-FFF2-40B4-BE49-F238E27FC236}">
                <a16:creationId xmlns:a16="http://schemas.microsoft.com/office/drawing/2014/main" id="{DE6AFA29-4032-47C1-AFC9-52EB2C0B2A27}"/>
              </a:ext>
            </a:extLst>
          </p:cNvPr>
          <p:cNvSpPr>
            <a:spLocks noGrp="1"/>
          </p:cNvSpPr>
          <p:nvPr>
            <p:ph idx="1"/>
          </p:nvPr>
        </p:nvSpPr>
        <p:spPr>
          <a:xfrm>
            <a:off x="484330" y="2161182"/>
            <a:ext cx="5313568" cy="3760891"/>
          </a:xfrm>
        </p:spPr>
        <p:txBody>
          <a:bodyPr>
            <a:normAutofit/>
          </a:bodyPr>
          <a:lstStyle/>
          <a:p>
            <a:pPr marL="72000"/>
            <a:r>
              <a:rPr lang="en-US" sz="1400" dirty="0"/>
              <a:t>Netstat is a command line utility that can be used</a:t>
            </a:r>
          </a:p>
          <a:p>
            <a:pPr marL="72000"/>
            <a:r>
              <a:rPr lang="en-US" sz="1400" dirty="0"/>
              <a:t> to list out all the network (socket) connections on a </a:t>
            </a:r>
          </a:p>
          <a:p>
            <a:pPr marL="72000"/>
            <a:r>
              <a:rPr lang="en-US" sz="1400" dirty="0"/>
              <a:t>system. It lists out all the </a:t>
            </a:r>
            <a:r>
              <a:rPr lang="en-US" sz="1400" dirty="0" err="1"/>
              <a:t>tcp</a:t>
            </a:r>
            <a:r>
              <a:rPr lang="en-US" sz="1400" dirty="0"/>
              <a:t>, </a:t>
            </a:r>
            <a:r>
              <a:rPr lang="en-US" sz="1400" dirty="0" err="1"/>
              <a:t>udp</a:t>
            </a:r>
            <a:r>
              <a:rPr lang="en-US" sz="1400" dirty="0"/>
              <a:t> socket connections</a:t>
            </a:r>
          </a:p>
          <a:p>
            <a:pPr marL="72000"/>
            <a:r>
              <a:rPr lang="en-US" sz="1400" dirty="0"/>
              <a:t> and the </a:t>
            </a:r>
            <a:r>
              <a:rPr lang="en-US" sz="1400" dirty="0" err="1"/>
              <a:t>unix</a:t>
            </a:r>
            <a:r>
              <a:rPr lang="en-US" sz="1400" dirty="0"/>
              <a:t> socket connections. </a:t>
            </a:r>
          </a:p>
          <a:p>
            <a:pPr marL="72000"/>
            <a:r>
              <a:rPr lang="en-US" sz="1400" dirty="0"/>
              <a:t>Apart from connected sockets it can also list listening </a:t>
            </a:r>
          </a:p>
          <a:p>
            <a:pPr marL="72000"/>
            <a:r>
              <a:rPr lang="en-US" sz="1400" dirty="0"/>
              <a:t>sockets that are waiting for incoming connections.</a:t>
            </a:r>
          </a:p>
          <a:p>
            <a:pPr marL="72000"/>
            <a:r>
              <a:rPr lang="en-US" sz="1400" b="1" i="0" dirty="0">
                <a:solidFill>
                  <a:srgbClr val="40424E"/>
                </a:solidFill>
                <a:effectLst/>
                <a:latin typeface="urw-din"/>
              </a:rPr>
              <a:t>Listing all the LISTENING Ports of TCP and UDP connections</a:t>
            </a:r>
          </a:p>
          <a:p>
            <a:pPr marL="72000"/>
            <a:r>
              <a:rPr lang="en-US" sz="1400" b="1" i="0" dirty="0">
                <a:solidFill>
                  <a:srgbClr val="40424E"/>
                </a:solidFill>
                <a:effectLst/>
                <a:latin typeface="urw-din"/>
              </a:rPr>
              <a:t>(netstat -a ), TCP Ports connections(</a:t>
            </a:r>
            <a:r>
              <a:rPr lang="en-IN" sz="1400" b="1" i="0" dirty="0">
                <a:solidFill>
                  <a:srgbClr val="3A3A3A"/>
                </a:solidFill>
                <a:effectLst/>
                <a:latin typeface="Muli"/>
              </a:rPr>
              <a:t>netstat -at</a:t>
            </a:r>
            <a:r>
              <a:rPr lang="en-US" sz="1400" b="1" i="0" dirty="0">
                <a:solidFill>
                  <a:srgbClr val="40424E"/>
                </a:solidFill>
                <a:effectLst/>
                <a:latin typeface="urw-din"/>
              </a:rPr>
              <a:t>),</a:t>
            </a:r>
          </a:p>
          <a:p>
            <a:pPr marL="72000"/>
            <a:r>
              <a:rPr lang="en-US" sz="1400" b="1" i="0" dirty="0">
                <a:solidFill>
                  <a:srgbClr val="40424E"/>
                </a:solidFill>
                <a:effectLst/>
                <a:latin typeface="urw-din"/>
              </a:rPr>
              <a:t> UDP Ports connections(</a:t>
            </a:r>
            <a:r>
              <a:rPr lang="en-IN" sz="1400" b="1" i="0" dirty="0">
                <a:solidFill>
                  <a:srgbClr val="3A3A3A"/>
                </a:solidFill>
                <a:effectLst/>
                <a:latin typeface="Muli"/>
              </a:rPr>
              <a:t>netstat -au</a:t>
            </a:r>
            <a:r>
              <a:rPr lang="en-US" sz="1400" b="1" i="0" dirty="0">
                <a:solidFill>
                  <a:srgbClr val="40424E"/>
                </a:solidFill>
                <a:effectLst/>
                <a:latin typeface="urw-din"/>
              </a:rPr>
              <a:t>), etc.</a:t>
            </a:r>
            <a:endParaRPr lang="en-IN" sz="1400" dirty="0"/>
          </a:p>
        </p:txBody>
      </p:sp>
      <p:pic>
        <p:nvPicPr>
          <p:cNvPr id="5" name="Picture 4">
            <a:extLst>
              <a:ext uri="{FF2B5EF4-FFF2-40B4-BE49-F238E27FC236}">
                <a16:creationId xmlns:a16="http://schemas.microsoft.com/office/drawing/2014/main" id="{2C29E08A-187F-43E9-B6A1-FEB23E96CFCF}"/>
              </a:ext>
            </a:extLst>
          </p:cNvPr>
          <p:cNvPicPr>
            <a:picLocks noChangeAspect="1"/>
          </p:cNvPicPr>
          <p:nvPr/>
        </p:nvPicPr>
        <p:blipFill>
          <a:blip r:embed="rId2"/>
          <a:stretch>
            <a:fillRect/>
          </a:stretch>
        </p:blipFill>
        <p:spPr>
          <a:xfrm>
            <a:off x="5797898" y="2098154"/>
            <a:ext cx="5868239" cy="3886948"/>
          </a:xfrm>
          <a:prstGeom prst="rect">
            <a:avLst/>
          </a:prstGeom>
        </p:spPr>
      </p:pic>
    </p:spTree>
    <p:extLst>
      <p:ext uri="{BB962C8B-B14F-4D97-AF65-F5344CB8AC3E}">
        <p14:creationId xmlns:p14="http://schemas.microsoft.com/office/powerpoint/2010/main" val="3671095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B742-CA17-43D6-B24C-CBAD7CFC84CA}"/>
              </a:ext>
            </a:extLst>
          </p:cNvPr>
          <p:cNvSpPr>
            <a:spLocks noGrp="1"/>
          </p:cNvSpPr>
          <p:nvPr>
            <p:ph type="title"/>
          </p:nvPr>
        </p:nvSpPr>
        <p:spPr/>
        <p:txBody>
          <a:bodyPr/>
          <a:lstStyle/>
          <a:p>
            <a:r>
              <a:rPr lang="en-US" dirty="0"/>
              <a:t>Trace route</a:t>
            </a:r>
            <a:endParaRPr lang="en-IN" dirty="0"/>
          </a:p>
        </p:txBody>
      </p:sp>
      <p:sp>
        <p:nvSpPr>
          <p:cNvPr id="3" name="Content Placeholder 2">
            <a:extLst>
              <a:ext uri="{FF2B5EF4-FFF2-40B4-BE49-F238E27FC236}">
                <a16:creationId xmlns:a16="http://schemas.microsoft.com/office/drawing/2014/main" id="{0AB56829-8C6F-4F76-A24E-0A2D8A8F8A9C}"/>
              </a:ext>
            </a:extLst>
          </p:cNvPr>
          <p:cNvSpPr>
            <a:spLocks noGrp="1"/>
          </p:cNvSpPr>
          <p:nvPr>
            <p:ph idx="1"/>
          </p:nvPr>
        </p:nvSpPr>
        <p:spPr/>
        <p:txBody>
          <a:bodyPr/>
          <a:lstStyle/>
          <a:p>
            <a:r>
              <a:rPr lang="en-US" dirty="0"/>
              <a:t>traceroute command in Linux prints the route that a packet takes to reach the host. This command is useful when you want to know about the route and about all the hops that a packet takes.</a:t>
            </a:r>
          </a:p>
          <a:p>
            <a:r>
              <a:rPr lang="en-US" dirty="0"/>
              <a:t>Syntax of traceroute:</a:t>
            </a:r>
          </a:p>
          <a:p>
            <a:r>
              <a:rPr lang="en-US" dirty="0"/>
              <a:t>traceroute [options]  </a:t>
            </a:r>
            <a:r>
              <a:rPr lang="en-US" dirty="0" err="1"/>
              <a:t>host_Address</a:t>
            </a:r>
            <a:r>
              <a:rPr lang="en-US" dirty="0"/>
              <a:t> [pathlength]</a:t>
            </a:r>
          </a:p>
          <a:p>
            <a:r>
              <a:rPr lang="en-US" dirty="0"/>
              <a:t>Example : traceroute -4  google.com</a:t>
            </a:r>
          </a:p>
          <a:p>
            <a:endParaRPr lang="en-US" dirty="0"/>
          </a:p>
          <a:p>
            <a:endParaRPr lang="en-US" dirty="0"/>
          </a:p>
          <a:p>
            <a:endParaRPr lang="en-IN" dirty="0"/>
          </a:p>
        </p:txBody>
      </p:sp>
      <p:pic>
        <p:nvPicPr>
          <p:cNvPr id="4" name="Picture 3">
            <a:extLst>
              <a:ext uri="{FF2B5EF4-FFF2-40B4-BE49-F238E27FC236}">
                <a16:creationId xmlns:a16="http://schemas.microsoft.com/office/drawing/2014/main" id="{9636249E-0864-4795-BACF-8DA75D0C4090}"/>
              </a:ext>
            </a:extLst>
          </p:cNvPr>
          <p:cNvPicPr/>
          <p:nvPr/>
        </p:nvPicPr>
        <p:blipFill rotWithShape="1">
          <a:blip r:embed="rId2" cstate="print">
            <a:extLst>
              <a:ext uri="{28A0092B-C50C-407E-A947-70E740481C1C}">
                <a14:useLocalDpi xmlns:a14="http://schemas.microsoft.com/office/drawing/2010/main" val="0"/>
              </a:ext>
            </a:extLst>
          </a:blip>
          <a:srcRect r="50366" b="59448"/>
          <a:stretch/>
        </p:blipFill>
        <p:spPr bwMode="auto">
          <a:xfrm>
            <a:off x="6126480" y="2899410"/>
            <a:ext cx="5435600" cy="3166110"/>
          </a:xfrm>
          <a:prstGeom prst="rect">
            <a:avLst/>
          </a:prstGeom>
          <a:noFill/>
          <a:ln>
            <a:noFill/>
          </a:ln>
        </p:spPr>
      </p:pic>
    </p:spTree>
    <p:extLst>
      <p:ext uri="{BB962C8B-B14F-4D97-AF65-F5344CB8AC3E}">
        <p14:creationId xmlns:p14="http://schemas.microsoft.com/office/powerpoint/2010/main" val="2188921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5F216397-FA35-46A4-BBEB-F7C0B27A7592}"/>
              </a:ext>
            </a:extLst>
          </p:cNvPr>
          <p:cNvGraphicFramePr>
            <a:graphicFrameLocks/>
          </p:cNvGraphicFramePr>
          <p:nvPr>
            <p:extLst>
              <p:ext uri="{D42A27DB-BD31-4B8C-83A1-F6EECF244321}">
                <p14:modId xmlns:p14="http://schemas.microsoft.com/office/powerpoint/2010/main" val="892035141"/>
              </p:ext>
            </p:extLst>
          </p:nvPr>
        </p:nvGraphicFramePr>
        <p:xfrm>
          <a:off x="1065953" y="184558"/>
          <a:ext cx="10060094" cy="6210370"/>
        </p:xfrm>
        <a:graphic>
          <a:graphicData uri="http://schemas.openxmlformats.org/drawingml/2006/table">
            <a:tbl>
              <a:tblPr firstRow="1" bandRow="1">
                <a:tableStyleId>{5C22544A-7EE6-4342-B048-85BDC9FD1C3A}</a:tableStyleId>
              </a:tblPr>
              <a:tblGrid>
                <a:gridCol w="5030047">
                  <a:extLst>
                    <a:ext uri="{9D8B030D-6E8A-4147-A177-3AD203B41FA5}">
                      <a16:colId xmlns:a16="http://schemas.microsoft.com/office/drawing/2014/main" val="1480962784"/>
                    </a:ext>
                  </a:extLst>
                </a:gridCol>
                <a:gridCol w="5030047">
                  <a:extLst>
                    <a:ext uri="{9D8B030D-6E8A-4147-A177-3AD203B41FA5}">
                      <a16:colId xmlns:a16="http://schemas.microsoft.com/office/drawing/2014/main" val="3965767446"/>
                    </a:ext>
                  </a:extLst>
                </a:gridCol>
              </a:tblGrid>
              <a:tr h="352948">
                <a:tc>
                  <a:txBody>
                    <a:bodyPr/>
                    <a:lstStyle/>
                    <a:p>
                      <a:r>
                        <a:rPr lang="en-US" dirty="0"/>
                        <a:t>Tools</a:t>
                      </a:r>
                      <a:endParaRPr lang="en-IN" dirty="0"/>
                    </a:p>
                  </a:txBody>
                  <a:tcPr/>
                </a:tc>
                <a:tc>
                  <a:txBody>
                    <a:bodyPr/>
                    <a:lstStyle/>
                    <a:p>
                      <a:r>
                        <a:rPr lang="en-US" dirty="0"/>
                        <a:t>About </a:t>
                      </a:r>
                      <a:endParaRPr lang="en-IN" dirty="0"/>
                    </a:p>
                  </a:txBody>
                  <a:tcPr/>
                </a:tc>
                <a:extLst>
                  <a:ext uri="{0D108BD9-81ED-4DB2-BD59-A6C34878D82A}">
                    <a16:rowId xmlns:a16="http://schemas.microsoft.com/office/drawing/2014/main" val="3292885921"/>
                  </a:ext>
                </a:extLst>
              </a:tr>
              <a:tr h="611623">
                <a:tc>
                  <a:txBody>
                    <a:bodyPr/>
                    <a:lstStyle/>
                    <a:p>
                      <a:r>
                        <a:rPr lang="en-US" dirty="0"/>
                        <a:t>N</a:t>
                      </a:r>
                      <a:r>
                        <a:rPr lang="en-IN" dirty="0" err="1"/>
                        <a:t>etcraft</a:t>
                      </a:r>
                      <a:endParaRPr lang="en-IN" dirty="0"/>
                    </a:p>
                  </a:txBody>
                  <a:tcPr/>
                </a:tc>
                <a:tc>
                  <a:txBody>
                    <a:bodyPr/>
                    <a:lstStyle/>
                    <a:p>
                      <a:r>
                        <a:rPr lang="en-US" dirty="0"/>
                        <a:t>Allows to understand what is running behind the website</a:t>
                      </a:r>
                      <a:endParaRPr lang="en-IN" dirty="0"/>
                    </a:p>
                  </a:txBody>
                  <a:tcPr/>
                </a:tc>
                <a:extLst>
                  <a:ext uri="{0D108BD9-81ED-4DB2-BD59-A6C34878D82A}">
                    <a16:rowId xmlns:a16="http://schemas.microsoft.com/office/drawing/2014/main" val="2935118893"/>
                  </a:ext>
                </a:extLst>
              </a:tr>
              <a:tr h="873747">
                <a:tc>
                  <a:txBody>
                    <a:bodyPr/>
                    <a:lstStyle/>
                    <a:p>
                      <a:r>
                        <a:rPr lang="en-US" dirty="0" err="1"/>
                        <a:t>Yougetsignal</a:t>
                      </a:r>
                      <a:endParaRPr lang="en-IN" dirty="0"/>
                    </a:p>
                  </a:txBody>
                  <a:tcPr/>
                </a:tc>
                <a:tc>
                  <a:txBody>
                    <a:bodyPr/>
                    <a:lstStyle/>
                    <a:p>
                      <a:r>
                        <a:rPr lang="en-US" dirty="0"/>
                        <a:t>Network Location Tool, Visual Trace Route Tool, Phone Number Geolocator, Reverse E-mail Lookup Tool, </a:t>
                      </a:r>
                      <a:endParaRPr lang="en-IN" dirty="0"/>
                    </a:p>
                  </a:txBody>
                  <a:tcPr/>
                </a:tc>
                <a:extLst>
                  <a:ext uri="{0D108BD9-81ED-4DB2-BD59-A6C34878D82A}">
                    <a16:rowId xmlns:a16="http://schemas.microsoft.com/office/drawing/2014/main" val="529785193"/>
                  </a:ext>
                </a:extLst>
              </a:tr>
              <a:tr h="722292">
                <a:tc>
                  <a:txBody>
                    <a:bodyPr/>
                    <a:lstStyle/>
                    <a:p>
                      <a:r>
                        <a:rPr lang="en-US" dirty="0" err="1"/>
                        <a:t>Whoislook</a:t>
                      </a:r>
                      <a:endParaRPr lang="en-IN" dirty="0"/>
                    </a:p>
                  </a:txBody>
                  <a:tcPr/>
                </a:tc>
                <a:tc>
                  <a:txBody>
                    <a:bodyPr/>
                    <a:lstStyle/>
                    <a:p>
                      <a:r>
                        <a:rPr lang="en-US" dirty="0"/>
                        <a:t>Domain Information, Contact Information, Registrar Information, Authoritative Servers</a:t>
                      </a:r>
                      <a:endParaRPr lang="en-IN" dirty="0"/>
                    </a:p>
                  </a:txBody>
                  <a:tcPr/>
                </a:tc>
                <a:extLst>
                  <a:ext uri="{0D108BD9-81ED-4DB2-BD59-A6C34878D82A}">
                    <a16:rowId xmlns:a16="http://schemas.microsoft.com/office/drawing/2014/main" val="2593424258"/>
                  </a:ext>
                </a:extLst>
              </a:tr>
              <a:tr h="713064">
                <a:tc>
                  <a:txBody>
                    <a:bodyPr/>
                    <a:lstStyle/>
                    <a:p>
                      <a:r>
                        <a:rPr lang="en-US" dirty="0" err="1"/>
                        <a:t>MXtoolbox</a:t>
                      </a:r>
                      <a:endParaRPr lang="en-IN" dirty="0"/>
                    </a:p>
                  </a:txBody>
                  <a:tcPr/>
                </a:tc>
                <a:tc>
                  <a:txBody>
                    <a:bodyPr/>
                    <a:lstStyle/>
                    <a:p>
                      <a:r>
                        <a:rPr lang="en-US" dirty="0" err="1"/>
                        <a:t>Spf</a:t>
                      </a:r>
                      <a:r>
                        <a:rPr lang="en-US" dirty="0"/>
                        <a:t>, Txt, </a:t>
                      </a:r>
                      <a:r>
                        <a:rPr lang="en-US" dirty="0" err="1"/>
                        <a:t>Ptr</a:t>
                      </a:r>
                      <a:r>
                        <a:rPr lang="en-US" dirty="0"/>
                        <a:t>, </a:t>
                      </a:r>
                      <a:r>
                        <a:rPr lang="en-US" dirty="0" err="1"/>
                        <a:t>Cname</a:t>
                      </a:r>
                      <a:r>
                        <a:rPr lang="en-US" dirty="0"/>
                        <a:t>, </a:t>
                      </a:r>
                      <a:r>
                        <a:rPr lang="en-US" dirty="0" err="1"/>
                        <a:t>Whois</a:t>
                      </a:r>
                      <a:r>
                        <a:rPr lang="en-US" dirty="0"/>
                        <a:t>, Arin, </a:t>
                      </a:r>
                      <a:r>
                        <a:rPr lang="en-US" dirty="0" err="1"/>
                        <a:t>Soa</a:t>
                      </a:r>
                      <a:r>
                        <a:rPr lang="en-US" dirty="0"/>
                        <a:t>, </a:t>
                      </a:r>
                      <a:r>
                        <a:rPr lang="en-US" dirty="0" err="1"/>
                        <a:t>Tcp</a:t>
                      </a:r>
                      <a:r>
                        <a:rPr lang="en-US" dirty="0"/>
                        <a:t>, http,  https,  Ping,  trace, </a:t>
                      </a:r>
                      <a:r>
                        <a:rPr lang="en-US" dirty="0" err="1"/>
                        <a:t>dns</a:t>
                      </a:r>
                      <a:endParaRPr lang="en-US" dirty="0"/>
                    </a:p>
                  </a:txBody>
                  <a:tcPr/>
                </a:tc>
                <a:extLst>
                  <a:ext uri="{0D108BD9-81ED-4DB2-BD59-A6C34878D82A}">
                    <a16:rowId xmlns:a16="http://schemas.microsoft.com/office/drawing/2014/main" val="951747388"/>
                  </a:ext>
                </a:extLst>
              </a:tr>
              <a:tr h="611623">
                <a:tc>
                  <a:txBody>
                    <a:bodyPr/>
                    <a:lstStyle/>
                    <a:p>
                      <a:r>
                        <a:rPr lang="en-US" dirty="0"/>
                        <a:t>ip2location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about your Internet traffics, Identify Geographical Location and Proxy by IP Address</a:t>
                      </a:r>
                    </a:p>
                  </a:txBody>
                  <a:tcPr/>
                </a:tc>
                <a:extLst>
                  <a:ext uri="{0D108BD9-81ED-4DB2-BD59-A6C34878D82A}">
                    <a16:rowId xmlns:a16="http://schemas.microsoft.com/office/drawing/2014/main" val="580453750"/>
                  </a:ext>
                </a:extLst>
              </a:tr>
              <a:tr h="660214">
                <a:tc>
                  <a:txBody>
                    <a:bodyPr/>
                    <a:lstStyle/>
                    <a:p>
                      <a:r>
                        <a:rPr lang="en-US" dirty="0" err="1"/>
                        <a:t>Wappalyzer</a:t>
                      </a:r>
                      <a:endParaRPr lang="en-IN" dirty="0"/>
                    </a:p>
                  </a:txBody>
                  <a:tcPr/>
                </a:tc>
                <a:tc>
                  <a:txBody>
                    <a:bodyPr/>
                    <a:lstStyle/>
                    <a:p>
                      <a:r>
                        <a:rPr lang="en-US" dirty="0"/>
                        <a:t>information of the </a:t>
                      </a:r>
                      <a:r>
                        <a:rPr lang="en-US" dirty="0" err="1"/>
                        <a:t>javascript</a:t>
                      </a:r>
                      <a:r>
                        <a:rPr lang="en-US" dirty="0"/>
                        <a:t> libraries, UI frameworks, </a:t>
                      </a:r>
                      <a:r>
                        <a:rPr lang="en-US" dirty="0" err="1"/>
                        <a:t>etc</a:t>
                      </a:r>
                      <a:r>
                        <a:rPr lang="en-US" dirty="0"/>
                        <a:t> used to make the websites </a:t>
                      </a:r>
                    </a:p>
                  </a:txBody>
                  <a:tcPr/>
                </a:tc>
                <a:extLst>
                  <a:ext uri="{0D108BD9-81ED-4DB2-BD59-A6C34878D82A}">
                    <a16:rowId xmlns:a16="http://schemas.microsoft.com/office/drawing/2014/main" val="1584238167"/>
                  </a:ext>
                </a:extLst>
              </a:tr>
              <a:tr h="611623">
                <a:tc>
                  <a:txBody>
                    <a:bodyPr/>
                    <a:lstStyle/>
                    <a:p>
                      <a:r>
                        <a:rPr lang="en-IN" dirty="0" err="1"/>
                        <a:t>haveibeenpwned</a:t>
                      </a:r>
                      <a:endParaRPr lang="en-IN" dirty="0"/>
                    </a:p>
                  </a:txBody>
                  <a:tcPr/>
                </a:tc>
                <a:tc>
                  <a:txBody>
                    <a:bodyPr/>
                    <a:lstStyle/>
                    <a:p>
                      <a:r>
                        <a:rPr lang="en-US" dirty="0"/>
                        <a:t>Identity theft can cause you financial damage and legal problems.</a:t>
                      </a:r>
                      <a:endParaRPr lang="en-IN" dirty="0"/>
                    </a:p>
                  </a:txBody>
                  <a:tcPr/>
                </a:tc>
                <a:extLst>
                  <a:ext uri="{0D108BD9-81ED-4DB2-BD59-A6C34878D82A}">
                    <a16:rowId xmlns:a16="http://schemas.microsoft.com/office/drawing/2014/main" val="2399376286"/>
                  </a:ext>
                </a:extLst>
              </a:tr>
              <a:tr h="873747">
                <a:tc>
                  <a:txBody>
                    <a:bodyPr/>
                    <a:lstStyle/>
                    <a:p>
                      <a:r>
                        <a:rPr lang="en-US" dirty="0" err="1"/>
                        <a:t>pipl</a:t>
                      </a:r>
                      <a:endParaRPr lang="en-IN" dirty="0"/>
                    </a:p>
                  </a:txBody>
                  <a:tcPr/>
                </a:tc>
                <a:tc>
                  <a:txBody>
                    <a:bodyPr/>
                    <a:lstStyle/>
                    <a:p>
                      <a:r>
                        <a:rPr lang="en-US" dirty="0"/>
                        <a:t>Compliance Resources, General Data Protection Regulation (GDPR), Privacy Shield Notice, Information Security Standards</a:t>
                      </a:r>
                      <a:endParaRPr lang="en-IN" dirty="0"/>
                    </a:p>
                  </a:txBody>
                  <a:tcPr/>
                </a:tc>
                <a:extLst>
                  <a:ext uri="{0D108BD9-81ED-4DB2-BD59-A6C34878D82A}">
                    <a16:rowId xmlns:a16="http://schemas.microsoft.com/office/drawing/2014/main" val="1544018904"/>
                  </a:ext>
                </a:extLst>
              </a:tr>
            </a:tbl>
          </a:graphicData>
        </a:graphic>
      </p:graphicFrame>
    </p:spTree>
    <p:extLst>
      <p:ext uri="{BB962C8B-B14F-4D97-AF65-F5344CB8AC3E}">
        <p14:creationId xmlns:p14="http://schemas.microsoft.com/office/powerpoint/2010/main" val="208594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28790A-DB4D-40A4-813A-D01611E1EB03}"/>
              </a:ext>
            </a:extLst>
          </p:cNvPr>
          <p:cNvGraphicFramePr>
            <a:graphicFrameLocks noGrp="1"/>
          </p:cNvGraphicFramePr>
          <p:nvPr>
            <p:extLst>
              <p:ext uri="{D42A27DB-BD31-4B8C-83A1-F6EECF244321}">
                <p14:modId xmlns:p14="http://schemas.microsoft.com/office/powerpoint/2010/main" val="2064290683"/>
              </p:ext>
            </p:extLst>
          </p:nvPr>
        </p:nvGraphicFramePr>
        <p:xfrm>
          <a:off x="1065953" y="0"/>
          <a:ext cx="10060094" cy="6065677"/>
        </p:xfrm>
        <a:graphic>
          <a:graphicData uri="http://schemas.openxmlformats.org/drawingml/2006/table">
            <a:tbl>
              <a:tblPr firstRow="1" bandRow="1">
                <a:tableStyleId>{5C22544A-7EE6-4342-B048-85BDC9FD1C3A}</a:tableStyleId>
              </a:tblPr>
              <a:tblGrid>
                <a:gridCol w="5030047">
                  <a:extLst>
                    <a:ext uri="{9D8B030D-6E8A-4147-A177-3AD203B41FA5}">
                      <a16:colId xmlns:a16="http://schemas.microsoft.com/office/drawing/2014/main" val="3335927449"/>
                    </a:ext>
                  </a:extLst>
                </a:gridCol>
                <a:gridCol w="5030047">
                  <a:extLst>
                    <a:ext uri="{9D8B030D-6E8A-4147-A177-3AD203B41FA5}">
                      <a16:colId xmlns:a16="http://schemas.microsoft.com/office/drawing/2014/main" val="3060300341"/>
                    </a:ext>
                  </a:extLst>
                </a:gridCol>
              </a:tblGrid>
              <a:tr h="352948">
                <a:tc>
                  <a:txBody>
                    <a:bodyPr/>
                    <a:lstStyle/>
                    <a:p>
                      <a:r>
                        <a:rPr lang="en-US" dirty="0"/>
                        <a:t>Tools</a:t>
                      </a:r>
                      <a:endParaRPr lang="en-IN" dirty="0"/>
                    </a:p>
                  </a:txBody>
                  <a:tcPr/>
                </a:tc>
                <a:tc>
                  <a:txBody>
                    <a:bodyPr/>
                    <a:lstStyle/>
                    <a:p>
                      <a:r>
                        <a:rPr lang="en-US" dirty="0"/>
                        <a:t>About </a:t>
                      </a:r>
                      <a:endParaRPr lang="en-IN" dirty="0"/>
                    </a:p>
                  </a:txBody>
                  <a:tcPr/>
                </a:tc>
                <a:extLst>
                  <a:ext uri="{0D108BD9-81ED-4DB2-BD59-A6C34878D82A}">
                    <a16:rowId xmlns:a16="http://schemas.microsoft.com/office/drawing/2014/main" val="862622073"/>
                  </a:ext>
                </a:extLst>
              </a:tr>
              <a:tr h="611623">
                <a:tc>
                  <a:txBody>
                    <a:bodyPr/>
                    <a:lstStyle/>
                    <a:p>
                      <a:r>
                        <a:rPr lang="en-US" dirty="0" err="1"/>
                        <a:t>Maltego</a:t>
                      </a:r>
                      <a:endParaRPr lang="en-IN" dirty="0"/>
                    </a:p>
                  </a:txBody>
                  <a:tcPr/>
                </a:tc>
                <a:tc>
                  <a:txBody>
                    <a:bodyPr/>
                    <a:lstStyle/>
                    <a:p>
                      <a:r>
                        <a:rPr lang="en-US" dirty="0" err="1"/>
                        <a:t>Maltego</a:t>
                      </a:r>
                      <a:r>
                        <a:rPr lang="en-US" dirty="0"/>
                        <a:t> focuses  open source intelligence (OSINT) </a:t>
                      </a:r>
                      <a:endParaRPr lang="en-IN" dirty="0"/>
                    </a:p>
                  </a:txBody>
                  <a:tcPr/>
                </a:tc>
                <a:extLst>
                  <a:ext uri="{0D108BD9-81ED-4DB2-BD59-A6C34878D82A}">
                    <a16:rowId xmlns:a16="http://schemas.microsoft.com/office/drawing/2014/main" val="3822560396"/>
                  </a:ext>
                </a:extLst>
              </a:tr>
              <a:tr h="648393">
                <a:tc>
                  <a:txBody>
                    <a:bodyPr/>
                    <a:lstStyle/>
                    <a:p>
                      <a:r>
                        <a:rPr lang="en-US" dirty="0"/>
                        <a:t>Harvester</a:t>
                      </a:r>
                      <a:endParaRPr lang="en-IN" dirty="0"/>
                    </a:p>
                  </a:txBody>
                  <a:tcPr/>
                </a:tc>
                <a:tc>
                  <a:txBody>
                    <a:bodyPr/>
                    <a:lstStyle/>
                    <a:p>
                      <a:r>
                        <a:rPr lang="en-US" dirty="0"/>
                        <a:t>-d website -l 100 -b google</a:t>
                      </a:r>
                      <a:endParaRPr lang="en-IN" dirty="0"/>
                    </a:p>
                  </a:txBody>
                  <a:tcPr/>
                </a:tc>
                <a:extLst>
                  <a:ext uri="{0D108BD9-81ED-4DB2-BD59-A6C34878D82A}">
                    <a16:rowId xmlns:a16="http://schemas.microsoft.com/office/drawing/2014/main" val="541719107"/>
                  </a:ext>
                </a:extLst>
              </a:tr>
              <a:tr h="873747">
                <a:tc>
                  <a:txBody>
                    <a:bodyPr/>
                    <a:lstStyle/>
                    <a:p>
                      <a:r>
                        <a:rPr lang="en-US" dirty="0" err="1"/>
                        <a:t>nslookup</a:t>
                      </a:r>
                      <a:endParaRPr lang="en-IN" dirty="0"/>
                    </a:p>
                  </a:txBody>
                  <a:tcPr/>
                </a:tc>
                <a:tc>
                  <a:txBody>
                    <a:bodyPr/>
                    <a:lstStyle/>
                    <a:p>
                      <a:r>
                        <a:rPr lang="en-US" dirty="0"/>
                        <a:t>Syntax : </a:t>
                      </a:r>
                      <a:r>
                        <a:rPr lang="en-US" dirty="0" err="1"/>
                        <a:t>nslookup</a:t>
                      </a:r>
                      <a:r>
                        <a:rPr lang="en-US" dirty="0"/>
                        <a:t> website name </a:t>
                      </a:r>
                    </a:p>
                    <a:p>
                      <a:r>
                        <a:rPr lang="en-US" dirty="0"/>
                        <a:t>Helps to send queries</a:t>
                      </a:r>
                    </a:p>
                  </a:txBody>
                  <a:tcPr/>
                </a:tc>
                <a:extLst>
                  <a:ext uri="{0D108BD9-81ED-4DB2-BD59-A6C34878D82A}">
                    <a16:rowId xmlns:a16="http://schemas.microsoft.com/office/drawing/2014/main" val="1836306937"/>
                  </a:ext>
                </a:extLst>
              </a:tr>
              <a:tr h="873747">
                <a:tc>
                  <a:txBody>
                    <a:bodyPr/>
                    <a:lstStyle/>
                    <a:p>
                      <a:r>
                        <a:rPr lang="en-US" dirty="0"/>
                        <a:t>dig</a:t>
                      </a:r>
                      <a:endParaRPr lang="en-IN" dirty="0"/>
                    </a:p>
                  </a:txBody>
                  <a:tcPr/>
                </a:tc>
                <a:tc>
                  <a:txBody>
                    <a:bodyPr/>
                    <a:lstStyle/>
                    <a:p>
                      <a:r>
                        <a:rPr lang="en-US" dirty="0"/>
                        <a:t>dig [server] [name] [type]</a:t>
                      </a:r>
                    </a:p>
                    <a:p>
                      <a:r>
                        <a:rPr lang="en-US" dirty="0"/>
                        <a:t>[server] – The hostname or IP address the query is directed to</a:t>
                      </a:r>
                    </a:p>
                    <a:p>
                      <a:r>
                        <a:rPr lang="en-US" dirty="0"/>
                        <a:t>[name] – The DNS (Domain Name Server) of the server to query</a:t>
                      </a:r>
                    </a:p>
                    <a:p>
                      <a:r>
                        <a:rPr lang="en-US" dirty="0"/>
                        <a:t>[type] – The type of DNS record to retrieve. By default (or if left blank</a:t>
                      </a:r>
                      <a:endParaRPr lang="en-IN" dirty="0"/>
                    </a:p>
                  </a:txBody>
                  <a:tcPr/>
                </a:tc>
                <a:extLst>
                  <a:ext uri="{0D108BD9-81ED-4DB2-BD59-A6C34878D82A}">
                    <a16:rowId xmlns:a16="http://schemas.microsoft.com/office/drawing/2014/main" val="1744292179"/>
                  </a:ext>
                </a:extLst>
              </a:tr>
              <a:tr h="680727">
                <a:tc>
                  <a:txBody>
                    <a:bodyPr/>
                    <a:lstStyle/>
                    <a:p>
                      <a:r>
                        <a:rPr lang="en-US" dirty="0"/>
                        <a:t>Netstat</a:t>
                      </a:r>
                      <a:endParaRPr lang="en-IN" dirty="0"/>
                    </a:p>
                  </a:txBody>
                  <a:tcPr/>
                </a:tc>
                <a:tc>
                  <a:txBody>
                    <a:bodyPr/>
                    <a:lstStyle/>
                    <a:p>
                      <a:pPr marL="72000"/>
                      <a:r>
                        <a:rPr lang="en-US" sz="1800" dirty="0"/>
                        <a:t>netstat –at, netstat –a, netstat –au, </a:t>
                      </a:r>
                      <a:r>
                        <a:rPr lang="en-US" sz="1800" dirty="0" err="1"/>
                        <a:t>etc</a:t>
                      </a:r>
                      <a:r>
                        <a:rPr lang="en-US" sz="1800" dirty="0"/>
                        <a:t> </a:t>
                      </a:r>
                    </a:p>
                  </a:txBody>
                  <a:tcPr/>
                </a:tc>
                <a:extLst>
                  <a:ext uri="{0D108BD9-81ED-4DB2-BD59-A6C34878D82A}">
                    <a16:rowId xmlns:a16="http://schemas.microsoft.com/office/drawing/2014/main" val="3517093206"/>
                  </a:ext>
                </a:extLst>
              </a:tr>
              <a:tr h="873747">
                <a:tc>
                  <a:txBody>
                    <a:bodyPr/>
                    <a:lstStyle/>
                    <a:p>
                      <a:r>
                        <a:rPr lang="en-US" dirty="0"/>
                        <a:t>Trace route</a:t>
                      </a:r>
                      <a:endParaRPr lang="en-IN" dirty="0"/>
                    </a:p>
                  </a:txBody>
                  <a:tcPr/>
                </a:tc>
                <a:tc>
                  <a:txBody>
                    <a:bodyPr/>
                    <a:lstStyle/>
                    <a:p>
                      <a:r>
                        <a:rPr lang="en-US" dirty="0"/>
                        <a:t>traceroute [options]  </a:t>
                      </a:r>
                      <a:r>
                        <a:rPr lang="en-US" dirty="0" err="1"/>
                        <a:t>host_Address</a:t>
                      </a:r>
                      <a:r>
                        <a:rPr lang="en-US" dirty="0"/>
                        <a:t> [pathlength]</a:t>
                      </a:r>
                    </a:p>
                    <a:p>
                      <a:r>
                        <a:rPr lang="en-US" dirty="0"/>
                        <a:t>Example : traceroute -4  google.com</a:t>
                      </a:r>
                    </a:p>
                  </a:txBody>
                  <a:tcPr/>
                </a:tc>
                <a:extLst>
                  <a:ext uri="{0D108BD9-81ED-4DB2-BD59-A6C34878D82A}">
                    <a16:rowId xmlns:a16="http://schemas.microsoft.com/office/drawing/2014/main" val="2959711269"/>
                  </a:ext>
                </a:extLst>
              </a:tr>
            </a:tbl>
          </a:graphicData>
        </a:graphic>
      </p:graphicFrame>
    </p:spTree>
    <p:extLst>
      <p:ext uri="{BB962C8B-B14F-4D97-AF65-F5344CB8AC3E}">
        <p14:creationId xmlns:p14="http://schemas.microsoft.com/office/powerpoint/2010/main" val="357256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1025-CA31-4373-827B-EC68C6263C38}"/>
              </a:ext>
            </a:extLst>
          </p:cNvPr>
          <p:cNvSpPr>
            <a:spLocks noGrp="1"/>
          </p:cNvSpPr>
          <p:nvPr>
            <p:ph type="title"/>
          </p:nvPr>
        </p:nvSpPr>
        <p:spPr/>
        <p:txBody>
          <a:bodyPr/>
          <a:lstStyle/>
          <a:p>
            <a:r>
              <a:rPr lang="en-US" dirty="0"/>
              <a:t>N</a:t>
            </a:r>
            <a:r>
              <a:rPr lang="en-IN" dirty="0" err="1"/>
              <a:t>etcraft</a:t>
            </a:r>
            <a:endParaRPr lang="en-IN" dirty="0"/>
          </a:p>
        </p:txBody>
      </p:sp>
      <p:sp>
        <p:nvSpPr>
          <p:cNvPr id="3" name="Content Placeholder 2">
            <a:extLst>
              <a:ext uri="{FF2B5EF4-FFF2-40B4-BE49-F238E27FC236}">
                <a16:creationId xmlns:a16="http://schemas.microsoft.com/office/drawing/2014/main" id="{6C68C808-37CE-43BD-B79E-F9A410F76676}"/>
              </a:ext>
            </a:extLst>
          </p:cNvPr>
          <p:cNvSpPr>
            <a:spLocks noGrp="1"/>
          </p:cNvSpPr>
          <p:nvPr>
            <p:ph idx="1"/>
          </p:nvPr>
        </p:nvSpPr>
        <p:spPr/>
        <p:txBody>
          <a:bodyPr>
            <a:normAutofit fontScale="77500" lnSpcReduction="20000"/>
          </a:bodyPr>
          <a:lstStyle/>
          <a:p>
            <a:r>
              <a:rPr lang="en-US" dirty="0"/>
              <a:t>Allows to understand what is running behind the website. For example:</a:t>
            </a:r>
          </a:p>
          <a:p>
            <a:r>
              <a:rPr lang="en-US" dirty="0"/>
              <a:t>IP address :103.76.212.58 </a:t>
            </a:r>
          </a:p>
          <a:p>
            <a:r>
              <a:rPr lang="en-US" dirty="0"/>
              <a:t>Reverse DNS 	mp01.spectracloud.in</a:t>
            </a:r>
          </a:p>
          <a:p>
            <a:r>
              <a:rPr lang="en-US" dirty="0"/>
              <a:t>Domain 	thepresidiumschool.com</a:t>
            </a:r>
          </a:p>
          <a:p>
            <a:r>
              <a:rPr lang="en-US" dirty="0"/>
              <a:t>Nameserver 	mp01a.spectracloud.in</a:t>
            </a:r>
          </a:p>
          <a:p>
            <a:r>
              <a:rPr lang="en-US" dirty="0"/>
              <a:t>Domain registrar 	godaddy.com</a:t>
            </a:r>
          </a:p>
          <a:p>
            <a:r>
              <a:rPr lang="en-US" dirty="0"/>
              <a:t>Nameserver </a:t>
            </a:r>
            <a:r>
              <a:rPr lang="en-US" dirty="0" err="1"/>
              <a:t>organisation</a:t>
            </a:r>
            <a:r>
              <a:rPr lang="en-US" dirty="0"/>
              <a:t> 	whois.registry.in</a:t>
            </a:r>
          </a:p>
          <a:p>
            <a:r>
              <a:rPr lang="en-US" dirty="0" err="1"/>
              <a:t>Organisation</a:t>
            </a:r>
            <a:r>
              <a:rPr lang="en-US" dirty="0"/>
              <a:t> 	unknown</a:t>
            </a:r>
          </a:p>
          <a:p>
            <a:r>
              <a:rPr lang="en-US" dirty="0"/>
              <a:t>DNS admin 	hg@spectracloud.com</a:t>
            </a:r>
          </a:p>
          <a:p>
            <a:r>
              <a:rPr lang="en-US" dirty="0"/>
              <a:t>Top Level Domain 	Commercial entities (.com)</a:t>
            </a:r>
          </a:p>
        </p:txBody>
      </p:sp>
    </p:spTree>
    <p:extLst>
      <p:ext uri="{BB962C8B-B14F-4D97-AF65-F5344CB8AC3E}">
        <p14:creationId xmlns:p14="http://schemas.microsoft.com/office/powerpoint/2010/main" val="523024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86F8E-C682-4F19-A66E-A4F71C557ABF}"/>
              </a:ext>
            </a:extLst>
          </p:cNvPr>
          <p:cNvSpPr>
            <a:spLocks noGrp="1"/>
          </p:cNvSpPr>
          <p:nvPr>
            <p:ph type="title"/>
          </p:nvPr>
        </p:nvSpPr>
        <p:spPr/>
        <p:txBody>
          <a:bodyPr/>
          <a:lstStyle/>
          <a:p>
            <a:r>
              <a:rPr lang="en-US" dirty="0" err="1"/>
              <a:t>Yougetsignal</a:t>
            </a:r>
            <a:endParaRPr lang="en-IN" dirty="0"/>
          </a:p>
        </p:txBody>
      </p:sp>
      <p:sp>
        <p:nvSpPr>
          <p:cNvPr id="6" name="Content Placeholder 5">
            <a:extLst>
              <a:ext uri="{FF2B5EF4-FFF2-40B4-BE49-F238E27FC236}">
                <a16:creationId xmlns:a16="http://schemas.microsoft.com/office/drawing/2014/main" id="{D3796C4F-8135-4D9D-A18A-93200FB30FA5}"/>
              </a:ext>
            </a:extLst>
          </p:cNvPr>
          <p:cNvSpPr>
            <a:spLocks noGrp="1"/>
          </p:cNvSpPr>
          <p:nvPr>
            <p:ph idx="1"/>
          </p:nvPr>
        </p:nvSpPr>
        <p:spPr>
          <a:xfrm>
            <a:off x="1066800" y="2091424"/>
            <a:ext cx="10058400" cy="3760891"/>
          </a:xfrm>
        </p:spPr>
        <p:txBody>
          <a:bodyPr/>
          <a:lstStyle/>
          <a:p>
            <a:r>
              <a:rPr lang="en-US" dirty="0"/>
              <a:t>Check if the website is dedicated or shared, tells the reverse IP domain </a:t>
            </a:r>
          </a:p>
          <a:p>
            <a:r>
              <a:rPr lang="en-US" dirty="0"/>
              <a:t>The main use is to know the location of the organization</a:t>
            </a:r>
            <a:r>
              <a:rPr lang="en-IN" dirty="0"/>
              <a:t>.</a:t>
            </a:r>
          </a:p>
          <a:p>
            <a:r>
              <a:rPr lang="en-US" dirty="0"/>
              <a:t>Network Location Tool, Visual Trace Route Tool, Phone Number Geolocator, Reverse E-mail Lookup Tool, </a:t>
            </a:r>
            <a:r>
              <a:rPr lang="en-US" dirty="0" err="1"/>
              <a:t>etc</a:t>
            </a:r>
            <a:r>
              <a:rPr lang="en-US" dirty="0"/>
              <a:t> are some tools</a:t>
            </a:r>
          </a:p>
        </p:txBody>
      </p:sp>
    </p:spTree>
    <p:extLst>
      <p:ext uri="{BB962C8B-B14F-4D97-AF65-F5344CB8AC3E}">
        <p14:creationId xmlns:p14="http://schemas.microsoft.com/office/powerpoint/2010/main" val="336671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FB05-F32A-4D18-AE77-00E11368BA51}"/>
              </a:ext>
            </a:extLst>
          </p:cNvPr>
          <p:cNvSpPr>
            <a:spLocks noGrp="1"/>
          </p:cNvSpPr>
          <p:nvPr>
            <p:ph type="title"/>
          </p:nvPr>
        </p:nvSpPr>
        <p:spPr/>
        <p:txBody>
          <a:bodyPr/>
          <a:lstStyle/>
          <a:p>
            <a:r>
              <a:rPr lang="en-US" dirty="0" err="1"/>
              <a:t>Whoislook</a:t>
            </a:r>
            <a:endParaRPr lang="en-IN" dirty="0"/>
          </a:p>
        </p:txBody>
      </p:sp>
      <p:sp>
        <p:nvSpPr>
          <p:cNvPr id="3" name="Content Placeholder 2">
            <a:extLst>
              <a:ext uri="{FF2B5EF4-FFF2-40B4-BE49-F238E27FC236}">
                <a16:creationId xmlns:a16="http://schemas.microsoft.com/office/drawing/2014/main" id="{5A133579-8884-4742-AC91-8A68011EBD62}"/>
              </a:ext>
            </a:extLst>
          </p:cNvPr>
          <p:cNvSpPr>
            <a:spLocks noGrp="1"/>
          </p:cNvSpPr>
          <p:nvPr>
            <p:ph idx="1"/>
          </p:nvPr>
        </p:nvSpPr>
        <p:spPr/>
        <p:txBody>
          <a:bodyPr/>
          <a:lstStyle/>
          <a:p>
            <a:r>
              <a:rPr lang="en-US" dirty="0"/>
              <a:t>Tells who are we actually looking at like </a:t>
            </a:r>
          </a:p>
          <a:p>
            <a:r>
              <a:rPr lang="en-IN" dirty="0"/>
              <a:t>Domain Information, Contact Information, Registrar Information, Authoritative Servers, etc</a:t>
            </a:r>
          </a:p>
          <a:p>
            <a:r>
              <a:rPr lang="en-IN" dirty="0"/>
              <a:t>Registrar Information includes </a:t>
            </a:r>
          </a:p>
          <a:p>
            <a:r>
              <a:rPr lang="en-IN" dirty="0"/>
              <a:t>Name: GoDaddy.com, LLC</a:t>
            </a:r>
          </a:p>
          <a:p>
            <a:r>
              <a:rPr lang="en-IN" dirty="0"/>
              <a:t>IANA ID: 146</a:t>
            </a:r>
          </a:p>
          <a:p>
            <a:r>
              <a:rPr lang="en-IN" dirty="0"/>
              <a:t>Abuse contact email: abuse@godaddy.com</a:t>
            </a:r>
          </a:p>
          <a:p>
            <a:r>
              <a:rPr lang="en-IN" dirty="0"/>
              <a:t>Abuse contact phone: tel:480-624-2505</a:t>
            </a:r>
          </a:p>
        </p:txBody>
      </p:sp>
    </p:spTree>
    <p:extLst>
      <p:ext uri="{BB962C8B-B14F-4D97-AF65-F5344CB8AC3E}">
        <p14:creationId xmlns:p14="http://schemas.microsoft.com/office/powerpoint/2010/main" val="163182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EFD-1953-4E4F-9785-C9BEA8AEDFF8}"/>
              </a:ext>
            </a:extLst>
          </p:cNvPr>
          <p:cNvSpPr>
            <a:spLocks noGrp="1"/>
          </p:cNvSpPr>
          <p:nvPr>
            <p:ph type="title"/>
          </p:nvPr>
        </p:nvSpPr>
        <p:spPr/>
        <p:txBody>
          <a:bodyPr/>
          <a:lstStyle/>
          <a:p>
            <a:r>
              <a:rPr lang="en-US" dirty="0" err="1"/>
              <a:t>MXtoolbox</a:t>
            </a:r>
            <a:endParaRPr lang="en-IN" dirty="0"/>
          </a:p>
        </p:txBody>
      </p:sp>
      <p:sp>
        <p:nvSpPr>
          <p:cNvPr id="3" name="Content Placeholder 2">
            <a:extLst>
              <a:ext uri="{FF2B5EF4-FFF2-40B4-BE49-F238E27FC236}">
                <a16:creationId xmlns:a16="http://schemas.microsoft.com/office/drawing/2014/main" id="{503CFE1B-FF09-43AF-AA44-5C7C02ACF5BB}"/>
              </a:ext>
            </a:extLst>
          </p:cNvPr>
          <p:cNvSpPr>
            <a:spLocks noGrp="1"/>
          </p:cNvSpPr>
          <p:nvPr>
            <p:ph idx="1"/>
          </p:nvPr>
        </p:nvSpPr>
        <p:spPr>
          <a:xfrm>
            <a:off x="1097279" y="2108201"/>
            <a:ext cx="10417387" cy="4123266"/>
          </a:xfrm>
        </p:spPr>
        <p:txBody>
          <a:bodyPr>
            <a:normAutofit/>
          </a:bodyPr>
          <a:lstStyle/>
          <a:p>
            <a:r>
              <a:rPr lang="en-US" b="0" i="0" dirty="0">
                <a:solidFill>
                  <a:srgbClr val="474641"/>
                </a:solidFill>
                <a:effectLst/>
                <a:latin typeface="Helvetica Neue"/>
              </a:rPr>
              <a:t>All of your MX record, DNS, blacklist and SMTP diagnostics in one integrated tool.  Input a </a:t>
            </a:r>
            <a:r>
              <a:rPr lang="en-US" b="1" i="0" dirty="0">
                <a:solidFill>
                  <a:srgbClr val="474641"/>
                </a:solidFill>
                <a:effectLst/>
                <a:latin typeface="Helvetica Neue"/>
              </a:rPr>
              <a:t>domain name</a:t>
            </a:r>
            <a:r>
              <a:rPr lang="en-US" b="0" i="0" dirty="0">
                <a:solidFill>
                  <a:srgbClr val="474641"/>
                </a:solidFill>
                <a:effectLst/>
                <a:latin typeface="Helvetica Neue"/>
              </a:rPr>
              <a:t> or </a:t>
            </a:r>
            <a:r>
              <a:rPr lang="en-US" b="1" i="0" dirty="0">
                <a:solidFill>
                  <a:srgbClr val="474641"/>
                </a:solidFill>
                <a:effectLst/>
                <a:latin typeface="Helvetica Neue"/>
              </a:rPr>
              <a:t>IP Address</a:t>
            </a:r>
            <a:r>
              <a:rPr lang="en-US" b="0" i="0" dirty="0">
                <a:solidFill>
                  <a:srgbClr val="474641"/>
                </a:solidFill>
                <a:effectLst/>
                <a:latin typeface="Helvetica Neue"/>
              </a:rPr>
              <a:t> or </a:t>
            </a:r>
            <a:r>
              <a:rPr lang="en-US" b="1" i="0" dirty="0">
                <a:solidFill>
                  <a:srgbClr val="474641"/>
                </a:solidFill>
                <a:effectLst/>
                <a:latin typeface="Helvetica Neue"/>
              </a:rPr>
              <a:t>Host Name.</a:t>
            </a:r>
            <a:r>
              <a:rPr lang="en-US" b="0" i="0" dirty="0">
                <a:solidFill>
                  <a:srgbClr val="474641"/>
                </a:solidFill>
                <a:effectLst/>
                <a:latin typeface="Helvetica Neue"/>
              </a:rPr>
              <a:t> Links in the results will guide you to other relevant tools like </a:t>
            </a:r>
          </a:p>
          <a:p>
            <a:r>
              <a:rPr lang="en-US" b="0" i="0" dirty="0" err="1">
                <a:solidFill>
                  <a:srgbClr val="474641"/>
                </a:solidFill>
                <a:effectLst/>
                <a:latin typeface="Helvetica Neue"/>
              </a:rPr>
              <a:t>blacklist:Check</a:t>
            </a:r>
            <a:r>
              <a:rPr lang="en-US" b="0" i="0" dirty="0">
                <a:solidFill>
                  <a:srgbClr val="474641"/>
                </a:solidFill>
                <a:effectLst/>
                <a:latin typeface="Helvetica Neue"/>
              </a:rPr>
              <a:t> IP or host for reputation</a:t>
            </a:r>
          </a:p>
          <a:p>
            <a:r>
              <a:rPr lang="en-US" b="0" i="0" dirty="0" err="1">
                <a:solidFill>
                  <a:srgbClr val="474641"/>
                </a:solidFill>
                <a:effectLst/>
                <a:latin typeface="Helvetica Neue"/>
              </a:rPr>
              <a:t>smtp:Test</a:t>
            </a:r>
            <a:r>
              <a:rPr lang="en-US" b="0" i="0" dirty="0">
                <a:solidFill>
                  <a:srgbClr val="474641"/>
                </a:solidFill>
                <a:effectLst/>
                <a:latin typeface="Helvetica Neue"/>
              </a:rPr>
              <a:t> mail server SMTP (port 25)</a:t>
            </a:r>
          </a:p>
          <a:p>
            <a:r>
              <a:rPr lang="en-US" b="0" i="0" dirty="0" err="1">
                <a:solidFill>
                  <a:srgbClr val="474641"/>
                </a:solidFill>
                <a:effectLst/>
                <a:latin typeface="Helvetica Neue"/>
              </a:rPr>
              <a:t>mx:DNS</a:t>
            </a:r>
            <a:r>
              <a:rPr lang="en-US" b="0" i="0" dirty="0">
                <a:solidFill>
                  <a:srgbClr val="474641"/>
                </a:solidFill>
                <a:effectLst/>
                <a:latin typeface="Helvetica Neue"/>
              </a:rPr>
              <a:t> MX records for domain</a:t>
            </a:r>
          </a:p>
          <a:p>
            <a:r>
              <a:rPr lang="en-US" dirty="0">
                <a:solidFill>
                  <a:srgbClr val="474641"/>
                </a:solidFill>
                <a:latin typeface="Helvetica Neue"/>
              </a:rPr>
              <a:t>a </a:t>
            </a:r>
            <a:r>
              <a:rPr lang="en-US" b="0" i="0" dirty="0">
                <a:solidFill>
                  <a:srgbClr val="474641"/>
                </a:solidFill>
                <a:effectLst/>
                <a:latin typeface="Helvetica Neue"/>
              </a:rPr>
              <a:t>: DNS A record IP address for host name</a:t>
            </a:r>
          </a:p>
          <a:p>
            <a:r>
              <a:rPr lang="en-US" b="0" i="0" dirty="0" err="1">
                <a:solidFill>
                  <a:srgbClr val="474641"/>
                </a:solidFill>
                <a:effectLst/>
                <a:latin typeface="Helvetica Neue"/>
              </a:rPr>
              <a:t>Spf</a:t>
            </a:r>
            <a:r>
              <a:rPr lang="en-US" dirty="0">
                <a:solidFill>
                  <a:srgbClr val="474641"/>
                </a:solidFill>
                <a:latin typeface="Helvetica Neue"/>
              </a:rPr>
              <a:t>, </a:t>
            </a:r>
            <a:r>
              <a:rPr lang="en-US" b="0" i="0" dirty="0">
                <a:solidFill>
                  <a:srgbClr val="474641"/>
                </a:solidFill>
                <a:effectLst/>
                <a:latin typeface="Helvetica Neue"/>
              </a:rPr>
              <a:t>Txt, </a:t>
            </a:r>
            <a:r>
              <a:rPr lang="en-US" b="0" i="0" dirty="0" err="1">
                <a:solidFill>
                  <a:srgbClr val="474641"/>
                </a:solidFill>
                <a:effectLst/>
                <a:latin typeface="Helvetica Neue"/>
              </a:rPr>
              <a:t>Ptr</a:t>
            </a:r>
            <a:r>
              <a:rPr lang="en-US" dirty="0">
                <a:solidFill>
                  <a:srgbClr val="474641"/>
                </a:solidFill>
                <a:latin typeface="Helvetica Neue"/>
              </a:rPr>
              <a:t>, </a:t>
            </a:r>
            <a:r>
              <a:rPr lang="en-US" b="0" i="0" dirty="0" err="1">
                <a:solidFill>
                  <a:srgbClr val="474641"/>
                </a:solidFill>
                <a:effectLst/>
                <a:latin typeface="Helvetica Neue"/>
              </a:rPr>
              <a:t>Cname</a:t>
            </a:r>
            <a:r>
              <a:rPr lang="en-US" dirty="0">
                <a:solidFill>
                  <a:srgbClr val="474641"/>
                </a:solidFill>
                <a:latin typeface="Helvetica Neue"/>
              </a:rPr>
              <a:t>, </a:t>
            </a:r>
            <a:r>
              <a:rPr lang="en-US" b="0" i="0" dirty="0" err="1">
                <a:solidFill>
                  <a:srgbClr val="474641"/>
                </a:solidFill>
                <a:effectLst/>
                <a:latin typeface="Helvetica Neue"/>
              </a:rPr>
              <a:t>Whois</a:t>
            </a:r>
            <a:r>
              <a:rPr lang="en-US" dirty="0">
                <a:solidFill>
                  <a:srgbClr val="474641"/>
                </a:solidFill>
                <a:latin typeface="Helvetica Neue"/>
              </a:rPr>
              <a:t>, </a:t>
            </a:r>
            <a:r>
              <a:rPr lang="en-US" b="0" i="0" dirty="0">
                <a:solidFill>
                  <a:srgbClr val="474641"/>
                </a:solidFill>
                <a:effectLst/>
                <a:latin typeface="Helvetica Neue"/>
              </a:rPr>
              <a:t>Arin</a:t>
            </a:r>
            <a:r>
              <a:rPr lang="en-US" dirty="0">
                <a:solidFill>
                  <a:srgbClr val="474641"/>
                </a:solidFill>
                <a:latin typeface="Helvetica Neue"/>
              </a:rPr>
              <a:t>, </a:t>
            </a:r>
            <a:r>
              <a:rPr lang="en-US" b="0" i="0" dirty="0" err="1">
                <a:solidFill>
                  <a:srgbClr val="474641"/>
                </a:solidFill>
                <a:effectLst/>
                <a:latin typeface="Helvetica Neue"/>
              </a:rPr>
              <a:t>Soa</a:t>
            </a:r>
            <a:r>
              <a:rPr lang="en-US" dirty="0">
                <a:solidFill>
                  <a:srgbClr val="474641"/>
                </a:solidFill>
                <a:latin typeface="Helvetica Neue"/>
              </a:rPr>
              <a:t>, </a:t>
            </a:r>
            <a:r>
              <a:rPr lang="en-US" b="0" i="0" dirty="0" err="1">
                <a:solidFill>
                  <a:srgbClr val="474641"/>
                </a:solidFill>
                <a:effectLst/>
                <a:latin typeface="Helvetica Neue"/>
              </a:rPr>
              <a:t>Tcp</a:t>
            </a:r>
            <a:r>
              <a:rPr lang="en-US" b="0" i="0" dirty="0">
                <a:solidFill>
                  <a:srgbClr val="474641"/>
                </a:solidFill>
                <a:effectLst/>
                <a:latin typeface="Helvetica Neue"/>
              </a:rPr>
              <a:t>, http,  https,  Ping,  trace, </a:t>
            </a:r>
            <a:r>
              <a:rPr lang="en-US" b="0" i="0" dirty="0" err="1">
                <a:solidFill>
                  <a:srgbClr val="474641"/>
                </a:solidFill>
                <a:effectLst/>
                <a:latin typeface="Helvetica Neue"/>
              </a:rPr>
              <a:t>dns</a:t>
            </a:r>
            <a:endParaRPr lang="en-US" b="0" i="0" dirty="0">
              <a:solidFill>
                <a:srgbClr val="474641"/>
              </a:solidFill>
              <a:effectLst/>
              <a:latin typeface="Helvetica Neue"/>
            </a:endParaRPr>
          </a:p>
        </p:txBody>
      </p:sp>
    </p:spTree>
    <p:extLst>
      <p:ext uri="{BB962C8B-B14F-4D97-AF65-F5344CB8AC3E}">
        <p14:creationId xmlns:p14="http://schemas.microsoft.com/office/powerpoint/2010/main" val="330799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AD3EB-4D80-4DB6-82AA-E76E97E7799F}"/>
              </a:ext>
            </a:extLst>
          </p:cNvPr>
          <p:cNvSpPr>
            <a:spLocks noGrp="1"/>
          </p:cNvSpPr>
          <p:nvPr>
            <p:ph type="title"/>
          </p:nvPr>
        </p:nvSpPr>
        <p:spPr/>
        <p:txBody>
          <a:bodyPr/>
          <a:lstStyle/>
          <a:p>
            <a:r>
              <a:rPr lang="en-US" dirty="0"/>
              <a:t>ip2location</a:t>
            </a:r>
            <a:endParaRPr lang="en-IN" dirty="0"/>
          </a:p>
        </p:txBody>
      </p:sp>
      <p:sp>
        <p:nvSpPr>
          <p:cNvPr id="3" name="Content Placeholder 2">
            <a:extLst>
              <a:ext uri="{FF2B5EF4-FFF2-40B4-BE49-F238E27FC236}">
                <a16:creationId xmlns:a16="http://schemas.microsoft.com/office/drawing/2014/main" id="{47C61E91-F3EF-41EF-A421-C77306D0AF14}"/>
              </a:ext>
            </a:extLst>
          </p:cNvPr>
          <p:cNvSpPr>
            <a:spLocks noGrp="1"/>
          </p:cNvSpPr>
          <p:nvPr>
            <p:ph idx="1"/>
          </p:nvPr>
        </p:nvSpPr>
        <p:spPr/>
        <p:txBody>
          <a:bodyPr>
            <a:normAutofit lnSpcReduction="10000"/>
          </a:bodyPr>
          <a:lstStyle/>
          <a:p>
            <a:r>
              <a:rPr lang="en-US" dirty="0"/>
              <a:t>Learn more about your Internet traffics, Identify Geographical Location and Proxy by IP Address</a:t>
            </a:r>
          </a:p>
          <a:p>
            <a:r>
              <a:rPr lang="en-IN" dirty="0"/>
              <a:t>Geo IP solution to identify country, region, city, latitude &amp; longitude, ZIP code, time zone, connection speed, ISP, domain name, IDD country code, area code, weather station data, mobile network codes (MNC), mobile country codes (MCC), mobile carrier, elevation, usage type and proxy.</a:t>
            </a:r>
          </a:p>
          <a:p>
            <a:r>
              <a:rPr lang="en-IN" dirty="0"/>
              <a:t>Time Zone +05:30</a:t>
            </a:r>
          </a:p>
          <a:p>
            <a:r>
              <a:rPr lang="en-IN" dirty="0"/>
              <a:t>Net Speed COMP</a:t>
            </a:r>
          </a:p>
          <a:p>
            <a:r>
              <a:rPr lang="en-IN" dirty="0"/>
              <a:t>IDD &amp; Area Code +(91) 0124</a:t>
            </a:r>
          </a:p>
          <a:p>
            <a:r>
              <a:rPr lang="en-IN" dirty="0"/>
              <a:t>ZIP Code 122101</a:t>
            </a:r>
          </a:p>
          <a:p>
            <a:endParaRPr lang="en-IN" dirty="0"/>
          </a:p>
        </p:txBody>
      </p:sp>
    </p:spTree>
    <p:extLst>
      <p:ext uri="{BB962C8B-B14F-4D97-AF65-F5344CB8AC3E}">
        <p14:creationId xmlns:p14="http://schemas.microsoft.com/office/powerpoint/2010/main" val="3484030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98B1-0B2A-4833-BD6C-702EE4D5DCB9}"/>
              </a:ext>
            </a:extLst>
          </p:cNvPr>
          <p:cNvSpPr>
            <a:spLocks noGrp="1"/>
          </p:cNvSpPr>
          <p:nvPr>
            <p:ph type="title"/>
          </p:nvPr>
        </p:nvSpPr>
        <p:spPr/>
        <p:txBody>
          <a:bodyPr/>
          <a:lstStyle/>
          <a:p>
            <a:r>
              <a:rPr lang="en-US" dirty="0" err="1"/>
              <a:t>Wappalyzer</a:t>
            </a:r>
            <a:endParaRPr lang="en-IN" dirty="0"/>
          </a:p>
        </p:txBody>
      </p:sp>
      <p:sp>
        <p:nvSpPr>
          <p:cNvPr id="5" name="AutoShape 2">
            <a:hlinkClick r:id="rId2"/>
            <a:extLst>
              <a:ext uri="{FF2B5EF4-FFF2-40B4-BE49-F238E27FC236}">
                <a16:creationId xmlns:a16="http://schemas.microsoft.com/office/drawing/2014/main" id="{D55E26F4-765B-4EC2-9E66-048781C319B2}"/>
              </a:ext>
            </a:extLst>
          </p:cNvPr>
          <p:cNvSpPr>
            <a:spLocks noChangeAspect="1" noChangeArrowheads="1"/>
          </p:cNvSpPr>
          <p:nvPr/>
        </p:nvSpPr>
        <p:spPr bwMode="auto">
          <a:xfrm rot="10800000">
            <a:off x="0" y="-2055121"/>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3">
            <a:hlinkClick r:id="rId3"/>
            <a:extLst>
              <a:ext uri="{FF2B5EF4-FFF2-40B4-BE49-F238E27FC236}">
                <a16:creationId xmlns:a16="http://schemas.microsoft.com/office/drawing/2014/main" id="{456E4C48-113E-444B-8C0F-FFB7A591BE9E}"/>
              </a:ext>
            </a:extLst>
          </p:cNvPr>
          <p:cNvSpPr>
            <a:spLocks noChangeAspect="1" noChangeArrowheads="1"/>
          </p:cNvSpPr>
          <p:nvPr/>
        </p:nvSpPr>
        <p:spPr bwMode="auto">
          <a:xfrm rot="10800000">
            <a:off x="0" y="-1613796"/>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hlinkClick r:id="rId4"/>
            <a:extLst>
              <a:ext uri="{FF2B5EF4-FFF2-40B4-BE49-F238E27FC236}">
                <a16:creationId xmlns:a16="http://schemas.microsoft.com/office/drawing/2014/main" id="{7B0856F4-F54A-4213-BDE2-A6C272BB9DAB}"/>
              </a:ext>
            </a:extLst>
          </p:cNvPr>
          <p:cNvSpPr>
            <a:spLocks noChangeAspect="1" noChangeArrowheads="1"/>
          </p:cNvSpPr>
          <p:nvPr/>
        </p:nvSpPr>
        <p:spPr bwMode="auto">
          <a:xfrm rot="10800000">
            <a:off x="0" y="-1170883"/>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5">
            <a:hlinkClick r:id="rId5"/>
            <a:extLst>
              <a:ext uri="{FF2B5EF4-FFF2-40B4-BE49-F238E27FC236}">
                <a16:creationId xmlns:a16="http://schemas.microsoft.com/office/drawing/2014/main" id="{75FCA431-116B-48E2-A6BE-5C3641D4DE1E}"/>
              </a:ext>
            </a:extLst>
          </p:cNvPr>
          <p:cNvSpPr>
            <a:spLocks noChangeAspect="1" noChangeArrowheads="1"/>
          </p:cNvSpPr>
          <p:nvPr/>
        </p:nvSpPr>
        <p:spPr bwMode="auto">
          <a:xfrm rot="10800000">
            <a:off x="0" y="-729558"/>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a:hlinkClick r:id="rId6"/>
            <a:extLst>
              <a:ext uri="{FF2B5EF4-FFF2-40B4-BE49-F238E27FC236}">
                <a16:creationId xmlns:a16="http://schemas.microsoft.com/office/drawing/2014/main" id="{16B8F4FE-A124-4F8C-B0B0-C8008BA23052}"/>
              </a:ext>
            </a:extLst>
          </p:cNvPr>
          <p:cNvSpPr>
            <a:spLocks noChangeAspect="1" noChangeArrowheads="1"/>
          </p:cNvSpPr>
          <p:nvPr/>
        </p:nvSpPr>
        <p:spPr bwMode="auto">
          <a:xfrm rot="10800000">
            <a:off x="0" y="-288233"/>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7">
            <a:hlinkClick r:id="rId7"/>
            <a:extLst>
              <a:ext uri="{FF2B5EF4-FFF2-40B4-BE49-F238E27FC236}">
                <a16:creationId xmlns:a16="http://schemas.microsoft.com/office/drawing/2014/main" id="{09F352A6-E9DE-4CC5-9AB5-486B72217706}"/>
              </a:ext>
            </a:extLst>
          </p:cNvPr>
          <p:cNvSpPr>
            <a:spLocks noChangeAspect="1" noChangeArrowheads="1"/>
          </p:cNvSpPr>
          <p:nvPr/>
        </p:nvSpPr>
        <p:spPr bwMode="auto">
          <a:xfrm rot="10800000">
            <a:off x="0" y="154680"/>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8">
            <a:hlinkClick r:id="rId8"/>
            <a:extLst>
              <a:ext uri="{FF2B5EF4-FFF2-40B4-BE49-F238E27FC236}">
                <a16:creationId xmlns:a16="http://schemas.microsoft.com/office/drawing/2014/main" id="{336CEFD2-8776-4259-9B1B-670AC1E87D54}"/>
              </a:ext>
            </a:extLst>
          </p:cNvPr>
          <p:cNvSpPr>
            <a:spLocks noChangeAspect="1" noChangeArrowheads="1"/>
          </p:cNvSpPr>
          <p:nvPr/>
        </p:nvSpPr>
        <p:spPr bwMode="auto">
          <a:xfrm rot="10800000">
            <a:off x="0" y="596005"/>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9">
            <a:hlinkClick r:id="rId9"/>
            <a:extLst>
              <a:ext uri="{FF2B5EF4-FFF2-40B4-BE49-F238E27FC236}">
                <a16:creationId xmlns:a16="http://schemas.microsoft.com/office/drawing/2014/main" id="{A444E8AD-1CF0-4D5F-828E-C5B076E4DD53}"/>
              </a:ext>
            </a:extLst>
          </p:cNvPr>
          <p:cNvSpPr>
            <a:spLocks noChangeAspect="1" noChangeArrowheads="1"/>
          </p:cNvSpPr>
          <p:nvPr/>
        </p:nvSpPr>
        <p:spPr bwMode="auto">
          <a:xfrm rot="10800000">
            <a:off x="0" y="886517"/>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0">
            <a:hlinkClick r:id="rId10"/>
            <a:extLst>
              <a:ext uri="{FF2B5EF4-FFF2-40B4-BE49-F238E27FC236}">
                <a16:creationId xmlns:a16="http://schemas.microsoft.com/office/drawing/2014/main" id="{8B3C0383-1BC0-40C0-A31B-73D94D6C90D7}"/>
              </a:ext>
            </a:extLst>
          </p:cNvPr>
          <p:cNvSpPr>
            <a:spLocks noChangeAspect="1" noChangeArrowheads="1"/>
          </p:cNvSpPr>
          <p:nvPr/>
        </p:nvSpPr>
        <p:spPr bwMode="auto">
          <a:xfrm rot="10800000">
            <a:off x="0" y="1175442"/>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11">
            <a:hlinkClick r:id="rId11"/>
            <a:extLst>
              <a:ext uri="{FF2B5EF4-FFF2-40B4-BE49-F238E27FC236}">
                <a16:creationId xmlns:a16="http://schemas.microsoft.com/office/drawing/2014/main" id="{489A31CD-9CA0-4694-9B19-C5D3C429065D}"/>
              </a:ext>
            </a:extLst>
          </p:cNvPr>
          <p:cNvSpPr>
            <a:spLocks noChangeAspect="1" noChangeArrowheads="1"/>
          </p:cNvSpPr>
          <p:nvPr/>
        </p:nvSpPr>
        <p:spPr bwMode="auto">
          <a:xfrm rot="10800000">
            <a:off x="0" y="1616767"/>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12">
            <a:hlinkClick r:id="rId12"/>
            <a:extLst>
              <a:ext uri="{FF2B5EF4-FFF2-40B4-BE49-F238E27FC236}">
                <a16:creationId xmlns:a16="http://schemas.microsoft.com/office/drawing/2014/main" id="{4626012F-34FA-4A60-A8CF-37EEC0BDBA4F}"/>
              </a:ext>
            </a:extLst>
          </p:cNvPr>
          <p:cNvSpPr>
            <a:spLocks noChangeAspect="1" noChangeArrowheads="1"/>
          </p:cNvSpPr>
          <p:nvPr/>
        </p:nvSpPr>
        <p:spPr bwMode="auto">
          <a:xfrm rot="10800000">
            <a:off x="0" y="1907280"/>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a:extLst>
              <a:ext uri="{FF2B5EF4-FFF2-40B4-BE49-F238E27FC236}">
                <a16:creationId xmlns:a16="http://schemas.microsoft.com/office/drawing/2014/main" id="{D6458289-133F-4009-B055-F6BD6C67EEC9}"/>
              </a:ext>
            </a:extLst>
          </p:cNvPr>
          <p:cNvPicPr>
            <a:picLocks noChangeAspect="1"/>
          </p:cNvPicPr>
          <p:nvPr/>
        </p:nvPicPr>
        <p:blipFill rotWithShape="1">
          <a:blip r:embed="rId13">
            <a:extLst>
              <a:ext uri="{28A0092B-C50C-407E-A947-70E740481C1C}">
                <a14:useLocalDpi xmlns:a14="http://schemas.microsoft.com/office/drawing/2010/main" val="0"/>
              </a:ext>
            </a:extLst>
          </a:blip>
          <a:srcRect l="62614" t="8667" r="13303" b="34556"/>
          <a:stretch/>
        </p:blipFill>
        <p:spPr>
          <a:xfrm>
            <a:off x="1097280" y="2196715"/>
            <a:ext cx="5722970" cy="3893694"/>
          </a:xfrm>
          <a:prstGeom prst="rect">
            <a:avLst/>
          </a:prstGeom>
        </p:spPr>
      </p:pic>
      <p:sp>
        <p:nvSpPr>
          <p:cNvPr id="18" name="Rectangle 17">
            <a:extLst>
              <a:ext uri="{FF2B5EF4-FFF2-40B4-BE49-F238E27FC236}">
                <a16:creationId xmlns:a16="http://schemas.microsoft.com/office/drawing/2014/main" id="{A7E2FC97-B592-401F-89F9-DD1272DE97E5}"/>
              </a:ext>
            </a:extLst>
          </p:cNvPr>
          <p:cNvSpPr/>
          <p:nvPr/>
        </p:nvSpPr>
        <p:spPr>
          <a:xfrm>
            <a:off x="7544670" y="2642894"/>
            <a:ext cx="3704539" cy="1200329"/>
          </a:xfrm>
          <a:prstGeom prst="rect">
            <a:avLst/>
          </a:prstGeom>
          <a:noFill/>
        </p:spPr>
        <p:txBody>
          <a:bodyPr wrap="none" lIns="91440" tIns="45720" rIns="91440" bIns="45720">
            <a:spAutoFit/>
          </a:bodyPr>
          <a:lstStyle/>
          <a:p>
            <a:pPr algn="ctr"/>
            <a:r>
              <a:rPr lang="en-US" dirty="0" err="1">
                <a:ln w="0"/>
              </a:rPr>
              <a:t>Wappalyzer</a:t>
            </a:r>
            <a:r>
              <a:rPr lang="en-US" dirty="0">
                <a:ln w="0"/>
              </a:rPr>
              <a:t> gives information of the </a:t>
            </a:r>
          </a:p>
          <a:p>
            <a:pPr algn="ctr"/>
            <a:r>
              <a:rPr lang="en-US" dirty="0" err="1">
                <a:ln w="0"/>
              </a:rPr>
              <a:t>javascript</a:t>
            </a:r>
            <a:r>
              <a:rPr lang="en-US" dirty="0">
                <a:ln w="0"/>
              </a:rPr>
              <a:t> libraries, </a:t>
            </a:r>
          </a:p>
          <a:p>
            <a:pPr algn="ctr"/>
            <a:r>
              <a:rPr lang="en-US" dirty="0">
                <a:ln w="0"/>
              </a:rPr>
              <a:t>UI frameworks, </a:t>
            </a:r>
            <a:r>
              <a:rPr lang="en-US" dirty="0" err="1">
                <a:ln w="0"/>
              </a:rPr>
              <a:t>etc</a:t>
            </a:r>
            <a:r>
              <a:rPr lang="en-US" dirty="0">
                <a:ln w="0"/>
              </a:rPr>
              <a:t> </a:t>
            </a:r>
          </a:p>
          <a:p>
            <a:pPr algn="ctr"/>
            <a:r>
              <a:rPr lang="en-US" dirty="0">
                <a:ln w="0"/>
              </a:rPr>
              <a:t>used to make the websites </a:t>
            </a:r>
            <a:endParaRPr lang="en-US" cap="none" spc="0" dirty="0">
              <a:ln w="0"/>
              <a:solidFill>
                <a:schemeClr val="tx1"/>
              </a:solidFill>
            </a:endParaRPr>
          </a:p>
        </p:txBody>
      </p:sp>
    </p:spTree>
    <p:extLst>
      <p:ext uri="{BB962C8B-B14F-4D97-AF65-F5344CB8AC3E}">
        <p14:creationId xmlns:p14="http://schemas.microsoft.com/office/powerpoint/2010/main" val="137155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0346-1A8B-460F-89EC-09788A06DF6A}"/>
              </a:ext>
            </a:extLst>
          </p:cNvPr>
          <p:cNvSpPr>
            <a:spLocks noGrp="1"/>
          </p:cNvSpPr>
          <p:nvPr>
            <p:ph type="title"/>
          </p:nvPr>
        </p:nvSpPr>
        <p:spPr/>
        <p:txBody>
          <a:bodyPr/>
          <a:lstStyle/>
          <a:p>
            <a:r>
              <a:rPr lang="en-IN" dirty="0" err="1"/>
              <a:t>haveibeenpwned</a:t>
            </a:r>
            <a:endParaRPr lang="en-IN" dirty="0"/>
          </a:p>
        </p:txBody>
      </p:sp>
      <p:sp>
        <p:nvSpPr>
          <p:cNvPr id="3" name="Content Placeholder 2">
            <a:extLst>
              <a:ext uri="{FF2B5EF4-FFF2-40B4-BE49-F238E27FC236}">
                <a16:creationId xmlns:a16="http://schemas.microsoft.com/office/drawing/2014/main" id="{421E5EDE-1859-43F5-B769-516ADDFA9958}"/>
              </a:ext>
            </a:extLst>
          </p:cNvPr>
          <p:cNvSpPr>
            <a:spLocks noGrp="1"/>
          </p:cNvSpPr>
          <p:nvPr>
            <p:ph idx="1"/>
          </p:nvPr>
        </p:nvSpPr>
        <p:spPr/>
        <p:txBody>
          <a:bodyPr/>
          <a:lstStyle/>
          <a:p>
            <a:r>
              <a:rPr lang="en-US" dirty="0"/>
              <a:t>Identity theft can cause you financial damage and legal problems. There are many ways your email can be </a:t>
            </a:r>
            <a:r>
              <a:rPr lang="en-US" dirty="0" err="1"/>
              <a:t>pwned</a:t>
            </a:r>
            <a:r>
              <a:rPr lang="en-US" dirty="0"/>
              <a:t>. In addition to being part of a breach, your email account can be hacked through malware attacks on any of your devices, or through phishing scams. You can check if your information has been a part of a breach.</a:t>
            </a:r>
          </a:p>
          <a:p>
            <a:endParaRPr lang="en-IN" dirty="0"/>
          </a:p>
        </p:txBody>
      </p:sp>
      <p:pic>
        <p:nvPicPr>
          <p:cNvPr id="5" name="Picture 4">
            <a:extLst>
              <a:ext uri="{FF2B5EF4-FFF2-40B4-BE49-F238E27FC236}">
                <a16:creationId xmlns:a16="http://schemas.microsoft.com/office/drawing/2014/main" id="{F871FFD1-27F1-4499-8071-EA39E5095264}"/>
              </a:ext>
            </a:extLst>
          </p:cNvPr>
          <p:cNvPicPr>
            <a:picLocks noChangeAspect="1"/>
          </p:cNvPicPr>
          <p:nvPr/>
        </p:nvPicPr>
        <p:blipFill rotWithShape="1">
          <a:blip r:embed="rId2">
            <a:extLst>
              <a:ext uri="{28A0092B-C50C-407E-A947-70E740481C1C}">
                <a14:useLocalDpi xmlns:a14="http://schemas.microsoft.com/office/drawing/2010/main" val="0"/>
              </a:ext>
            </a:extLst>
          </a:blip>
          <a:srcRect l="16944" t="25334" r="21250" b="23456"/>
          <a:stretch/>
        </p:blipFill>
        <p:spPr>
          <a:xfrm>
            <a:off x="1236134" y="3657599"/>
            <a:ext cx="7535333" cy="2449824"/>
          </a:xfrm>
          <a:prstGeom prst="rect">
            <a:avLst/>
          </a:prstGeom>
        </p:spPr>
      </p:pic>
    </p:spTree>
    <p:extLst>
      <p:ext uri="{BB962C8B-B14F-4D97-AF65-F5344CB8AC3E}">
        <p14:creationId xmlns:p14="http://schemas.microsoft.com/office/powerpoint/2010/main" val="3592558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DFEF-278B-4B8B-9DBA-1DA113F47CE1}"/>
              </a:ext>
            </a:extLst>
          </p:cNvPr>
          <p:cNvSpPr>
            <a:spLocks noGrp="1"/>
          </p:cNvSpPr>
          <p:nvPr>
            <p:ph type="title"/>
          </p:nvPr>
        </p:nvSpPr>
        <p:spPr/>
        <p:txBody>
          <a:bodyPr/>
          <a:lstStyle/>
          <a:p>
            <a:r>
              <a:rPr lang="en-US" dirty="0" err="1"/>
              <a:t>pipl</a:t>
            </a:r>
            <a:endParaRPr lang="en-IN" dirty="0"/>
          </a:p>
        </p:txBody>
      </p:sp>
      <p:sp>
        <p:nvSpPr>
          <p:cNvPr id="3" name="Content Placeholder 2">
            <a:extLst>
              <a:ext uri="{FF2B5EF4-FFF2-40B4-BE49-F238E27FC236}">
                <a16:creationId xmlns:a16="http://schemas.microsoft.com/office/drawing/2014/main" id="{61DE9F20-982E-4158-A6B8-C90FC7291457}"/>
              </a:ext>
            </a:extLst>
          </p:cNvPr>
          <p:cNvSpPr>
            <a:spLocks noGrp="1"/>
          </p:cNvSpPr>
          <p:nvPr>
            <p:ph idx="1"/>
          </p:nvPr>
        </p:nvSpPr>
        <p:spPr/>
        <p:txBody>
          <a:bodyPr>
            <a:normAutofit/>
          </a:bodyPr>
          <a:lstStyle/>
          <a:p>
            <a:r>
              <a:rPr lang="en-US" dirty="0"/>
              <a:t>Pipl's unique identity resolution engine connects the world's personal, professional and social identity data to give analysts and investigators.</a:t>
            </a:r>
          </a:p>
          <a:p>
            <a:r>
              <a:rPr lang="en-US" dirty="0"/>
              <a:t>Tools provided are </a:t>
            </a:r>
            <a:r>
              <a:rPr lang="en-IN" dirty="0"/>
              <a:t>Compliance Resources, General Data Protection Regulation (GDPR), Privacy Shield Notice, Information Security Standards, Data Collection Practices, Permissible.</a:t>
            </a:r>
          </a:p>
        </p:txBody>
      </p:sp>
    </p:spTree>
    <p:extLst>
      <p:ext uri="{BB962C8B-B14F-4D97-AF65-F5344CB8AC3E}">
        <p14:creationId xmlns:p14="http://schemas.microsoft.com/office/powerpoint/2010/main" val="419509942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{DF06F57B-0501-4D33-8211-0AAE66A659B1}tf56160789_win32</Template>
  <TotalTime>168</TotalTime>
  <Words>1441</Words>
  <Application>Microsoft Office PowerPoint</Application>
  <PresentationFormat>Widescreen</PresentationFormat>
  <Paragraphs>122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Bookman Old Style</vt:lpstr>
      <vt:lpstr>Calibri</vt:lpstr>
      <vt:lpstr>Franklin Gothic Book</vt:lpstr>
      <vt:lpstr>Helvetica Neue</vt:lpstr>
      <vt:lpstr>Monaco</vt:lpstr>
      <vt:lpstr>Muli</vt:lpstr>
      <vt:lpstr>urw-din</vt:lpstr>
      <vt:lpstr>1_RetrospectVTI</vt:lpstr>
      <vt:lpstr>Information gathering tools</vt:lpstr>
      <vt:lpstr>Netcraft</vt:lpstr>
      <vt:lpstr>Yougetsignal</vt:lpstr>
      <vt:lpstr>Whoislook</vt:lpstr>
      <vt:lpstr>MXtoolbox</vt:lpstr>
      <vt:lpstr>ip2location</vt:lpstr>
      <vt:lpstr>Wappalyzer</vt:lpstr>
      <vt:lpstr>haveibeenpwned</vt:lpstr>
      <vt:lpstr>pipl</vt:lpstr>
      <vt:lpstr>Maltego</vt:lpstr>
      <vt:lpstr>Harvester</vt:lpstr>
      <vt:lpstr>nslookup</vt:lpstr>
      <vt:lpstr>dig</vt:lpstr>
      <vt:lpstr>Netstat</vt:lpstr>
      <vt:lpstr>Trace route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gathering tools</dc:title>
  <dc:creator>yukti19csu366</dc:creator>
  <cp:lastModifiedBy>yukti19csu366</cp:lastModifiedBy>
  <cp:revision>16</cp:revision>
  <dcterms:created xsi:type="dcterms:W3CDTF">2021-02-16T07:38:39Z</dcterms:created>
  <dcterms:modified xsi:type="dcterms:W3CDTF">2021-02-23T08:35:31Z</dcterms:modified>
</cp:coreProperties>
</file>